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B Garamond" panose="020B0604020202020204" charset="0"/>
      <p:regular r:id="rId35"/>
      <p:bold r:id="rId36"/>
      <p:italic r:id="rId37"/>
      <p:boldItalic r:id="rId38"/>
    </p:embeddedFont>
    <p:embeddedFont>
      <p:font typeface="EB Garamond Medium" panose="020B0604020202020204"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2E68C-F000-42A9-8838-A10809EF7392}" v="243" dt="2020-02-20T11:00:51.78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0"/>
    <p:restoredTop sz="91599"/>
  </p:normalViewPr>
  <p:slideViewPr>
    <p:cSldViewPr snapToGrid="0">
      <p:cViewPr>
        <p:scale>
          <a:sx n="69" d="100"/>
          <a:sy n="69" d="100"/>
        </p:scale>
        <p:origin x="492" y="24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tra Panaretou" userId="e6d827a2a5b8d3a3" providerId="LiveId" clId="{3652E68C-F000-42A9-8838-A10809EF7392}"/>
    <pc:docChg chg="undo redo custSel modSld sldOrd">
      <pc:chgData name="Demetra Panaretou" userId="e6d827a2a5b8d3a3" providerId="LiveId" clId="{3652E68C-F000-42A9-8838-A10809EF7392}" dt="2020-02-20T11:00:56.614" v="532" actId="1076"/>
      <pc:docMkLst>
        <pc:docMk/>
      </pc:docMkLst>
      <pc:sldChg chg="ord">
        <pc:chgData name="Demetra Panaretou" userId="e6d827a2a5b8d3a3" providerId="LiveId" clId="{3652E68C-F000-42A9-8838-A10809EF7392}" dt="2020-02-20T10:34:16.921" v="3"/>
        <pc:sldMkLst>
          <pc:docMk/>
          <pc:sldMk cId="0" sldId="272"/>
        </pc:sldMkLst>
      </pc:sldChg>
      <pc:sldChg chg="modSp">
        <pc:chgData name="Demetra Panaretou" userId="e6d827a2a5b8d3a3" providerId="LiveId" clId="{3652E68C-F000-42A9-8838-A10809EF7392}" dt="2020-02-20T10:37:02.836" v="60"/>
        <pc:sldMkLst>
          <pc:docMk/>
          <pc:sldMk cId="4129512169" sldId="276"/>
        </pc:sldMkLst>
        <pc:spChg chg="mod">
          <ac:chgData name="Demetra Panaretou" userId="e6d827a2a5b8d3a3" providerId="LiveId" clId="{3652E68C-F000-42A9-8838-A10809EF7392}" dt="2020-02-20T10:35:03.495" v="4"/>
          <ac:spMkLst>
            <pc:docMk/>
            <pc:sldMk cId="4129512169" sldId="276"/>
            <ac:spMk id="4" creationId="{00000000-0000-0000-0000-000000000000}"/>
          </ac:spMkLst>
        </pc:spChg>
        <pc:spChg chg="mod">
          <ac:chgData name="Demetra Panaretou" userId="e6d827a2a5b8d3a3" providerId="LiveId" clId="{3652E68C-F000-42A9-8838-A10809EF7392}" dt="2020-02-20T10:36:47.098" v="59"/>
          <ac:spMkLst>
            <pc:docMk/>
            <pc:sldMk cId="4129512169" sldId="276"/>
            <ac:spMk id="8" creationId="{00000000-0000-0000-0000-000000000000}"/>
          </ac:spMkLst>
        </pc:spChg>
        <pc:graphicFrameChg chg="mod">
          <ac:chgData name="Demetra Panaretou" userId="e6d827a2a5b8d3a3" providerId="LiveId" clId="{3652E68C-F000-42A9-8838-A10809EF7392}" dt="2020-02-20T10:37:02.836" v="60"/>
          <ac:graphicFrameMkLst>
            <pc:docMk/>
            <pc:sldMk cId="4129512169" sldId="276"/>
            <ac:graphicFrameMk id="11" creationId="{4E7388C7-1776-FC41-8262-A7BFC5ADE926}"/>
          </ac:graphicFrameMkLst>
        </pc:graphicFrameChg>
      </pc:sldChg>
      <pc:sldChg chg="modSp">
        <pc:chgData name="Demetra Panaretou" userId="e6d827a2a5b8d3a3" providerId="LiveId" clId="{3652E68C-F000-42A9-8838-A10809EF7392}" dt="2020-02-20T10:38:13.379" v="64" actId="113"/>
        <pc:sldMkLst>
          <pc:docMk/>
          <pc:sldMk cId="2386917078" sldId="379"/>
        </pc:sldMkLst>
        <pc:spChg chg="mod">
          <ac:chgData name="Demetra Panaretou" userId="e6d827a2a5b8d3a3" providerId="LiveId" clId="{3652E68C-F000-42A9-8838-A10809EF7392}" dt="2020-02-20T10:37:17.374" v="61"/>
          <ac:spMkLst>
            <pc:docMk/>
            <pc:sldMk cId="2386917078" sldId="379"/>
            <ac:spMk id="4" creationId="{00000000-0000-0000-0000-000000000000}"/>
          </ac:spMkLst>
        </pc:spChg>
        <pc:graphicFrameChg chg="modGraphic">
          <ac:chgData name="Demetra Panaretou" userId="e6d827a2a5b8d3a3" providerId="LiveId" clId="{3652E68C-F000-42A9-8838-A10809EF7392}" dt="2020-02-20T10:38:13.379" v="64" actId="113"/>
          <ac:graphicFrameMkLst>
            <pc:docMk/>
            <pc:sldMk cId="2386917078" sldId="379"/>
            <ac:graphicFrameMk id="9" creationId="{A27FFA34-4AC2-BD49-8909-3906C6D64A7D}"/>
          </ac:graphicFrameMkLst>
        </pc:graphicFrameChg>
      </pc:sldChg>
      <pc:sldChg chg="modSp">
        <pc:chgData name="Demetra Panaretou" userId="e6d827a2a5b8d3a3" providerId="LiveId" clId="{3652E68C-F000-42A9-8838-A10809EF7392}" dt="2020-02-20T10:43:37.367" v="141" actId="12"/>
        <pc:sldMkLst>
          <pc:docMk/>
          <pc:sldMk cId="3499947693" sldId="380"/>
        </pc:sldMkLst>
        <pc:spChg chg="mod">
          <ac:chgData name="Demetra Panaretou" userId="e6d827a2a5b8d3a3" providerId="LiveId" clId="{3652E68C-F000-42A9-8838-A10809EF7392}" dt="2020-02-20T10:43:37.367" v="141" actId="12"/>
          <ac:spMkLst>
            <pc:docMk/>
            <pc:sldMk cId="3499947693" sldId="380"/>
            <ac:spMk id="3" creationId="{00000000-0000-0000-0000-000000000000}"/>
          </ac:spMkLst>
        </pc:spChg>
        <pc:spChg chg="mod">
          <ac:chgData name="Demetra Panaretou" userId="e6d827a2a5b8d3a3" providerId="LiveId" clId="{3652E68C-F000-42A9-8838-A10809EF7392}" dt="2020-02-20T10:40:27.331" v="95"/>
          <ac:spMkLst>
            <pc:docMk/>
            <pc:sldMk cId="3499947693" sldId="380"/>
            <ac:spMk id="4" creationId="{00000000-0000-0000-0000-000000000000}"/>
          </ac:spMkLst>
        </pc:spChg>
      </pc:sldChg>
      <pc:sldChg chg="modSp">
        <pc:chgData name="Demetra Panaretou" userId="e6d827a2a5b8d3a3" providerId="LiveId" clId="{3652E68C-F000-42A9-8838-A10809EF7392}" dt="2020-02-20T10:44:15.287" v="192" actId="20577"/>
        <pc:sldMkLst>
          <pc:docMk/>
          <pc:sldMk cId="381977906" sldId="402"/>
        </pc:sldMkLst>
        <pc:spChg chg="mod">
          <ac:chgData name="Demetra Panaretou" userId="e6d827a2a5b8d3a3" providerId="LiveId" clId="{3652E68C-F000-42A9-8838-A10809EF7392}" dt="2020-02-20T10:44:15.287" v="192" actId="20577"/>
          <ac:spMkLst>
            <pc:docMk/>
            <pc:sldMk cId="381977906" sldId="402"/>
            <ac:spMk id="2" creationId="{00000000-0000-0000-0000-000000000000}"/>
          </ac:spMkLst>
        </pc:spChg>
        <pc:spChg chg="mod">
          <ac:chgData name="Demetra Panaretou" userId="e6d827a2a5b8d3a3" providerId="LiveId" clId="{3652E68C-F000-42A9-8838-A10809EF7392}" dt="2020-02-20T10:43:47.871" v="142"/>
          <ac:spMkLst>
            <pc:docMk/>
            <pc:sldMk cId="381977906" sldId="402"/>
            <ac:spMk id="4" creationId="{00000000-0000-0000-0000-000000000000}"/>
          </ac:spMkLst>
        </pc:spChg>
        <pc:picChg chg="mod">
          <ac:chgData name="Demetra Panaretou" userId="e6d827a2a5b8d3a3" providerId="LiveId" clId="{3652E68C-F000-42A9-8838-A10809EF7392}" dt="2020-02-20T10:43:53.236" v="143" actId="1076"/>
          <ac:picMkLst>
            <pc:docMk/>
            <pc:sldMk cId="381977906" sldId="402"/>
            <ac:picMk id="7" creationId="{00000000-0000-0000-0000-000000000000}"/>
          </ac:picMkLst>
        </pc:picChg>
      </pc:sldChg>
      <pc:sldChg chg="modSp">
        <pc:chgData name="Demetra Panaretou" userId="e6d827a2a5b8d3a3" providerId="LiveId" clId="{3652E68C-F000-42A9-8838-A10809EF7392}" dt="2020-02-20T10:40:17.743" v="94" actId="113"/>
        <pc:sldMkLst>
          <pc:docMk/>
          <pc:sldMk cId="832960962" sldId="403"/>
        </pc:sldMkLst>
        <pc:spChg chg="mod">
          <ac:chgData name="Demetra Panaretou" userId="e6d827a2a5b8d3a3" providerId="LiveId" clId="{3652E68C-F000-42A9-8838-A10809EF7392}" dt="2020-02-20T10:40:17.743" v="94" actId="113"/>
          <ac:spMkLst>
            <pc:docMk/>
            <pc:sldMk cId="832960962" sldId="403"/>
            <ac:spMk id="3" creationId="{00000000-0000-0000-0000-000000000000}"/>
          </ac:spMkLst>
        </pc:spChg>
        <pc:spChg chg="mod">
          <ac:chgData name="Demetra Panaretou" userId="e6d827a2a5b8d3a3" providerId="LiveId" clId="{3652E68C-F000-42A9-8838-A10809EF7392}" dt="2020-02-20T10:39:34.879" v="83"/>
          <ac:spMkLst>
            <pc:docMk/>
            <pc:sldMk cId="832960962" sldId="403"/>
            <ac:spMk id="4" creationId="{00000000-0000-0000-0000-000000000000}"/>
          </ac:spMkLst>
        </pc:spChg>
      </pc:sldChg>
      <pc:sldChg chg="modSp">
        <pc:chgData name="Demetra Panaretou" userId="e6d827a2a5b8d3a3" providerId="LiveId" clId="{3652E68C-F000-42A9-8838-A10809EF7392}" dt="2020-02-20T10:45:46.148" v="201" actId="14100"/>
        <pc:sldMkLst>
          <pc:docMk/>
          <pc:sldMk cId="3915753109" sldId="408"/>
        </pc:sldMkLst>
        <pc:spChg chg="mod">
          <ac:chgData name="Demetra Panaretou" userId="e6d827a2a5b8d3a3" providerId="LiveId" clId="{3652E68C-F000-42A9-8838-A10809EF7392}" dt="2020-02-20T10:45:46.148" v="201" actId="14100"/>
          <ac:spMkLst>
            <pc:docMk/>
            <pc:sldMk cId="3915753109" sldId="408"/>
            <ac:spMk id="2" creationId="{00000000-0000-0000-0000-000000000000}"/>
          </ac:spMkLst>
        </pc:spChg>
        <pc:spChg chg="mod">
          <ac:chgData name="Demetra Panaretou" userId="e6d827a2a5b8d3a3" providerId="LiveId" clId="{3652E68C-F000-42A9-8838-A10809EF7392}" dt="2020-02-20T10:45:27.525" v="193"/>
          <ac:spMkLst>
            <pc:docMk/>
            <pc:sldMk cId="3915753109" sldId="408"/>
            <ac:spMk id="4" creationId="{00000000-0000-0000-0000-000000000000}"/>
          </ac:spMkLst>
        </pc:spChg>
      </pc:sldChg>
      <pc:sldChg chg="modSp">
        <pc:chgData name="Demetra Panaretou" userId="e6d827a2a5b8d3a3" providerId="LiveId" clId="{3652E68C-F000-42A9-8838-A10809EF7392}" dt="2020-02-20T10:46:42.710" v="203"/>
        <pc:sldMkLst>
          <pc:docMk/>
          <pc:sldMk cId="2399005049" sldId="444"/>
        </pc:sldMkLst>
        <pc:spChg chg="mod">
          <ac:chgData name="Demetra Panaretou" userId="e6d827a2a5b8d3a3" providerId="LiveId" clId="{3652E68C-F000-42A9-8838-A10809EF7392}" dt="2020-02-20T10:46:20.206" v="202"/>
          <ac:spMkLst>
            <pc:docMk/>
            <pc:sldMk cId="2399005049" sldId="444"/>
            <ac:spMk id="4" creationId="{00000000-0000-0000-0000-000000000000}"/>
          </ac:spMkLst>
        </pc:spChg>
        <pc:spChg chg="mod">
          <ac:chgData name="Demetra Panaretou" userId="e6d827a2a5b8d3a3" providerId="LiveId" clId="{3652E68C-F000-42A9-8838-A10809EF7392}" dt="2020-02-20T10:46:42.710" v="203"/>
          <ac:spMkLst>
            <pc:docMk/>
            <pc:sldMk cId="2399005049" sldId="444"/>
            <ac:spMk id="9" creationId="{ADE8B59B-3D5D-4F46-8AA6-60E64EFD0D57}"/>
          </ac:spMkLst>
        </pc:spChg>
      </pc:sldChg>
      <pc:sldChg chg="modSp">
        <pc:chgData name="Demetra Panaretou" userId="e6d827a2a5b8d3a3" providerId="LiveId" clId="{3652E68C-F000-42A9-8838-A10809EF7392}" dt="2020-02-20T10:49:54.217" v="351"/>
        <pc:sldMkLst>
          <pc:docMk/>
          <pc:sldMk cId="3010866602" sldId="445"/>
        </pc:sldMkLst>
        <pc:spChg chg="mod">
          <ac:chgData name="Demetra Panaretou" userId="e6d827a2a5b8d3a3" providerId="LiveId" clId="{3652E68C-F000-42A9-8838-A10809EF7392}" dt="2020-02-20T10:47:19.824" v="271" actId="20577"/>
          <ac:spMkLst>
            <pc:docMk/>
            <pc:sldMk cId="3010866602" sldId="445"/>
            <ac:spMk id="2" creationId="{00000000-0000-0000-0000-000000000000}"/>
          </ac:spMkLst>
        </pc:spChg>
        <pc:spChg chg="mod">
          <ac:chgData name="Demetra Panaretou" userId="e6d827a2a5b8d3a3" providerId="LiveId" clId="{3652E68C-F000-42A9-8838-A10809EF7392}" dt="2020-02-20T10:46:53.968" v="204"/>
          <ac:spMkLst>
            <pc:docMk/>
            <pc:sldMk cId="3010866602" sldId="445"/>
            <ac:spMk id="4" creationId="{00000000-0000-0000-0000-000000000000}"/>
          </ac:spMkLst>
        </pc:spChg>
        <pc:spChg chg="mod">
          <ac:chgData name="Demetra Panaretou" userId="e6d827a2a5b8d3a3" providerId="LiveId" clId="{3652E68C-F000-42A9-8838-A10809EF7392}" dt="2020-02-20T10:47:50.520" v="285"/>
          <ac:spMkLst>
            <pc:docMk/>
            <pc:sldMk cId="3010866602" sldId="445"/>
            <ac:spMk id="12" creationId="{00000000-0000-0000-0000-000000000000}"/>
          </ac:spMkLst>
        </pc:spChg>
        <pc:spChg chg="mod">
          <ac:chgData name="Demetra Panaretou" userId="e6d827a2a5b8d3a3" providerId="LiveId" clId="{3652E68C-F000-42A9-8838-A10809EF7392}" dt="2020-02-20T10:47:40.891" v="284" actId="20577"/>
          <ac:spMkLst>
            <pc:docMk/>
            <pc:sldMk cId="3010866602" sldId="445"/>
            <ac:spMk id="13" creationId="{00000000-0000-0000-0000-000000000000}"/>
          </ac:spMkLst>
        </pc:spChg>
        <pc:graphicFrameChg chg="mod">
          <ac:chgData name="Demetra Panaretou" userId="e6d827a2a5b8d3a3" providerId="LiveId" clId="{3652E68C-F000-42A9-8838-A10809EF7392}" dt="2020-02-20T10:49:54.217" v="351"/>
          <ac:graphicFrameMkLst>
            <pc:docMk/>
            <pc:sldMk cId="3010866602" sldId="445"/>
            <ac:graphicFrameMk id="9" creationId="{00000000-0000-0000-0000-000000000000}"/>
          </ac:graphicFrameMkLst>
        </pc:graphicFrameChg>
      </pc:sldChg>
      <pc:sldChg chg="modSp">
        <pc:chgData name="Demetra Panaretou" userId="e6d827a2a5b8d3a3" providerId="LiveId" clId="{3652E68C-F000-42A9-8838-A10809EF7392}" dt="2020-02-20T10:59:57.363" v="530" actId="20578"/>
        <pc:sldMkLst>
          <pc:docMk/>
          <pc:sldMk cId="3681672144" sldId="508"/>
        </pc:sldMkLst>
        <pc:spChg chg="mod">
          <ac:chgData name="Demetra Panaretou" userId="e6d827a2a5b8d3a3" providerId="LiveId" clId="{3652E68C-F000-42A9-8838-A10809EF7392}" dt="2020-02-20T10:59:57.363" v="530" actId="20578"/>
          <ac:spMkLst>
            <pc:docMk/>
            <pc:sldMk cId="3681672144" sldId="508"/>
            <ac:spMk id="2" creationId="{00000000-0000-0000-0000-000000000000}"/>
          </ac:spMkLst>
        </pc:spChg>
      </pc:sldChg>
      <pc:sldChg chg="modSp">
        <pc:chgData name="Demetra Panaretou" userId="e6d827a2a5b8d3a3" providerId="LiveId" clId="{3652E68C-F000-42A9-8838-A10809EF7392}" dt="2020-02-20T10:59:35.873" v="528" actId="20577"/>
        <pc:sldMkLst>
          <pc:docMk/>
          <pc:sldMk cId="2421966097" sldId="509"/>
        </pc:sldMkLst>
        <pc:spChg chg="mod">
          <ac:chgData name="Demetra Panaretou" userId="e6d827a2a5b8d3a3" providerId="LiveId" clId="{3652E68C-F000-42A9-8838-A10809EF7392}" dt="2020-02-20T10:57:26.549" v="517" actId="20577"/>
          <ac:spMkLst>
            <pc:docMk/>
            <pc:sldMk cId="2421966097" sldId="509"/>
            <ac:spMk id="2" creationId="{00000000-0000-0000-0000-000000000000}"/>
          </ac:spMkLst>
        </pc:spChg>
        <pc:spChg chg="mod">
          <ac:chgData name="Demetra Panaretou" userId="e6d827a2a5b8d3a3" providerId="LiveId" clId="{3652E68C-F000-42A9-8838-A10809EF7392}" dt="2020-02-20T10:57:02.820" v="485" actId="1076"/>
          <ac:spMkLst>
            <pc:docMk/>
            <pc:sldMk cId="2421966097" sldId="509"/>
            <ac:spMk id="4" creationId="{00000000-0000-0000-0000-000000000000}"/>
          </ac:spMkLst>
        </pc:spChg>
        <pc:spChg chg="mod">
          <ac:chgData name="Demetra Panaretou" userId="e6d827a2a5b8d3a3" providerId="LiveId" clId="{3652E68C-F000-42A9-8838-A10809EF7392}" dt="2020-02-20T10:56:41.446" v="481" actId="20577"/>
          <ac:spMkLst>
            <pc:docMk/>
            <pc:sldMk cId="2421966097" sldId="509"/>
            <ac:spMk id="12" creationId="{55798036-1210-0B4E-B5A0-B677A3DBBA22}"/>
          </ac:spMkLst>
        </pc:spChg>
        <pc:graphicFrameChg chg="mod">
          <ac:chgData name="Demetra Panaretou" userId="e6d827a2a5b8d3a3" providerId="LiveId" clId="{3652E68C-F000-42A9-8838-A10809EF7392}" dt="2020-02-20T10:59:35.873" v="528" actId="20577"/>
          <ac:graphicFrameMkLst>
            <pc:docMk/>
            <pc:sldMk cId="2421966097" sldId="509"/>
            <ac:graphicFrameMk id="13" creationId="{FDD2417B-D4B3-584D-82D6-EA71D4209081}"/>
          </ac:graphicFrameMkLst>
        </pc:graphicFrameChg>
        <pc:picChg chg="mod">
          <ac:chgData name="Demetra Panaretou" userId="e6d827a2a5b8d3a3" providerId="LiveId" clId="{3652E68C-F000-42A9-8838-A10809EF7392}" dt="2020-02-20T10:57:01.887" v="484" actId="1076"/>
          <ac:picMkLst>
            <pc:docMk/>
            <pc:sldMk cId="2421966097" sldId="509"/>
            <ac:picMk id="7" creationId="{00000000-0000-0000-0000-000000000000}"/>
          </ac:picMkLst>
        </pc:picChg>
      </pc:sldChg>
      <pc:sldChg chg="modSp">
        <pc:chgData name="Demetra Panaretou" userId="e6d827a2a5b8d3a3" providerId="LiveId" clId="{3652E68C-F000-42A9-8838-A10809EF7392}" dt="2020-02-20T11:00:56.614" v="532" actId="1076"/>
        <pc:sldMkLst>
          <pc:docMk/>
          <pc:sldMk cId="2504828711" sldId="510"/>
        </pc:sldMkLst>
        <pc:spChg chg="mod">
          <ac:chgData name="Demetra Panaretou" userId="e6d827a2a5b8d3a3" providerId="LiveId" clId="{3652E68C-F000-42A9-8838-A10809EF7392}" dt="2020-02-20T11:00:51.786" v="531"/>
          <ac:spMkLst>
            <pc:docMk/>
            <pc:sldMk cId="2504828711" sldId="510"/>
            <ac:spMk id="4" creationId="{00000000-0000-0000-0000-000000000000}"/>
          </ac:spMkLst>
        </pc:spChg>
        <pc:picChg chg="mod">
          <ac:chgData name="Demetra Panaretou" userId="e6d827a2a5b8d3a3" providerId="LiveId" clId="{3652E68C-F000-42A9-8838-A10809EF7392}" dt="2020-02-20T11:00:56.614" v="532" actId="1076"/>
          <ac:picMkLst>
            <pc:docMk/>
            <pc:sldMk cId="2504828711" sldId="510"/>
            <ac:picMk id="12" creationId="{300020B5-83C6-6147-AE5E-098C82FACECE}"/>
          </ac:picMkLst>
        </pc:picChg>
      </pc:sldChg>
      <pc:sldChg chg="modSp">
        <pc:chgData name="Demetra Panaretou" userId="e6d827a2a5b8d3a3" providerId="LiveId" clId="{3652E68C-F000-42A9-8838-A10809EF7392}" dt="2020-02-20T10:52:00.867" v="416" actId="20577"/>
        <pc:sldMkLst>
          <pc:docMk/>
          <pc:sldMk cId="2293433230" sldId="512"/>
        </pc:sldMkLst>
        <pc:spChg chg="mod">
          <ac:chgData name="Demetra Panaretou" userId="e6d827a2a5b8d3a3" providerId="LiveId" clId="{3652E68C-F000-42A9-8838-A10809EF7392}" dt="2020-02-20T10:52:00.867" v="416" actId="20577"/>
          <ac:spMkLst>
            <pc:docMk/>
            <pc:sldMk cId="2293433230" sldId="512"/>
            <ac:spMk id="2" creationId="{00000000-0000-0000-0000-000000000000}"/>
          </ac:spMkLst>
        </pc:spChg>
        <pc:spChg chg="mod">
          <ac:chgData name="Demetra Panaretou" userId="e6d827a2a5b8d3a3" providerId="LiveId" clId="{3652E68C-F000-42A9-8838-A10809EF7392}" dt="2020-02-20T10:50:39.433" v="352"/>
          <ac:spMkLst>
            <pc:docMk/>
            <pc:sldMk cId="2293433230" sldId="512"/>
            <ac:spMk id="4" creationId="{00000000-0000-0000-0000-000000000000}"/>
          </ac:spMkLst>
        </pc:spChg>
        <pc:spChg chg="mod">
          <ac:chgData name="Demetra Panaretou" userId="e6d827a2a5b8d3a3" providerId="LiveId" clId="{3652E68C-F000-42A9-8838-A10809EF7392}" dt="2020-02-20T10:51:35.794" v="356"/>
          <ac:spMkLst>
            <pc:docMk/>
            <pc:sldMk cId="2293433230" sldId="512"/>
            <ac:spMk id="9" creationId="{00000000-0000-0000-0000-000000000000}"/>
          </ac:spMkLst>
        </pc:spChg>
        <pc:spChg chg="mod">
          <ac:chgData name="Demetra Panaretou" userId="e6d827a2a5b8d3a3" providerId="LiveId" clId="{3652E68C-F000-42A9-8838-A10809EF7392}" dt="2020-02-20T10:51:10.678" v="354"/>
          <ac:spMkLst>
            <pc:docMk/>
            <pc:sldMk cId="2293433230" sldId="512"/>
            <ac:spMk id="10" creationId="{00000000-0000-0000-0000-000000000000}"/>
          </ac:spMkLst>
        </pc:spChg>
        <pc:spChg chg="mod">
          <ac:chgData name="Demetra Panaretou" userId="e6d827a2a5b8d3a3" providerId="LiveId" clId="{3652E68C-F000-42A9-8838-A10809EF7392}" dt="2020-02-20T10:51:27.309" v="355"/>
          <ac:spMkLst>
            <pc:docMk/>
            <pc:sldMk cId="2293433230" sldId="512"/>
            <ac:spMk id="11" creationId="{00000000-0000-0000-0000-000000000000}"/>
          </ac:spMkLst>
        </pc:spChg>
        <pc:picChg chg="mod">
          <ac:chgData name="Demetra Panaretou" userId="e6d827a2a5b8d3a3" providerId="LiveId" clId="{3652E68C-F000-42A9-8838-A10809EF7392}" dt="2020-02-20T10:50:44.023" v="353" actId="1076"/>
          <ac:picMkLst>
            <pc:docMk/>
            <pc:sldMk cId="2293433230" sldId="512"/>
            <ac:picMk id="7" creationId="{00000000-0000-0000-0000-000000000000}"/>
          </ac:picMkLst>
        </pc:picChg>
      </pc:sldChg>
      <pc:sldChg chg="modSp">
        <pc:chgData name="Demetra Panaretou" userId="e6d827a2a5b8d3a3" providerId="LiveId" clId="{3652E68C-F000-42A9-8838-A10809EF7392}" dt="2020-02-20T10:55:01.250" v="475"/>
        <pc:sldMkLst>
          <pc:docMk/>
          <pc:sldMk cId="1629194968" sldId="558"/>
        </pc:sldMkLst>
        <pc:spChg chg="mod">
          <ac:chgData name="Demetra Panaretou" userId="e6d827a2a5b8d3a3" providerId="LiveId" clId="{3652E68C-F000-42A9-8838-A10809EF7392}" dt="2020-02-20T10:55:01.250" v="475"/>
          <ac:spMkLst>
            <pc:docMk/>
            <pc:sldMk cId="1629194968" sldId="558"/>
            <ac:spMk id="4" creationId="{00000000-0000-0000-0000-000000000000}"/>
          </ac:spMkLst>
        </pc:spChg>
        <pc:spChg chg="mod">
          <ac:chgData name="Demetra Panaretou" userId="e6d827a2a5b8d3a3" providerId="LiveId" clId="{3652E68C-F000-42A9-8838-A10809EF7392}" dt="2020-02-20T10:54:56.478" v="474"/>
          <ac:spMkLst>
            <pc:docMk/>
            <pc:sldMk cId="1629194968" sldId="558"/>
            <ac:spMk id="10" creationId="{00000000-0000-0000-0000-000000000000}"/>
          </ac:spMkLst>
        </pc:spChg>
        <pc:graphicFrameChg chg="modGraphic">
          <ac:chgData name="Demetra Panaretou" userId="e6d827a2a5b8d3a3" providerId="LiveId" clId="{3652E68C-F000-42A9-8838-A10809EF7392}" dt="2020-02-20T10:54:45.979" v="473" actId="6549"/>
          <ac:graphicFrameMkLst>
            <pc:docMk/>
            <pc:sldMk cId="1629194968" sldId="558"/>
            <ac:graphicFrameMk id="9" creationId="{B659E0A3-6F7F-D849-BBDF-F5A6FBBDA2A5}"/>
          </ac:graphicFrameMkLst>
        </pc:graphicFrameChg>
      </pc:sldChg>
      <pc:sldChg chg="modSp">
        <pc:chgData name="Demetra Panaretou" userId="e6d827a2a5b8d3a3" providerId="LiveId" clId="{3652E68C-F000-42A9-8838-A10809EF7392}" dt="2020-02-20T10:55:10.912" v="476"/>
        <pc:sldMkLst>
          <pc:docMk/>
          <pc:sldMk cId="2579800954" sldId="560"/>
        </pc:sldMkLst>
        <pc:spChg chg="mod">
          <ac:chgData name="Demetra Panaretou" userId="e6d827a2a5b8d3a3" providerId="LiveId" clId="{3652E68C-F000-42A9-8838-A10809EF7392}" dt="2020-02-20T10:55:10.912" v="476"/>
          <ac:spMkLst>
            <pc:docMk/>
            <pc:sldMk cId="2579800954" sldId="560"/>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r>
            <a:rPr lang="el-GR" sz="2800" b="1" noProof="0" dirty="0"/>
            <a:t>Ηγέτες
</a:t>
          </a:r>
          <a:r>
            <a:rPr lang="el-GR" sz="2000" noProof="0" dirty="0"/>
            <a:t>Παρακινήσει και να εμπνεύσει τους ανθρώπους, τη χειραφέτηση και την ενέργεια τους </a:t>
          </a:r>
          <a:endParaRPr lang="en-GB" sz="2000" noProof="0" dirty="0"/>
        </a:p>
        <a:p>
          <a:r>
            <a:rPr lang="pl-PL" sz="4100" dirty="0"/>
            <a:t> </a:t>
          </a:r>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r>
            <a:rPr lang="el-GR" sz="2800" b="1" noProof="0" dirty="0"/>
            <a:t>Διευθυντές</a:t>
          </a:r>
          <a:endParaRPr lang="en-GB" sz="2800" b="1" noProof="0" dirty="0"/>
        </a:p>
        <a:p>
          <a:r>
            <a:rPr lang="el-GR" sz="2000" noProof="0" dirty="0"/>
            <a:t>Εξασφάλιση υλοποίησης του επιτεύγματος οράματος και στόχων
-Διαχείριση εργασίας 
</a:t>
          </a:r>
          <a:r>
            <a:rPr lang="pl-PL" sz="2000" dirty="0"/>
            <a:t> </a:t>
          </a:r>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pt>
    <dgm:pt modelId="{A225E1FC-88AE-44DD-A262-6D4198C39967}" type="pres">
      <dgm:prSet presAssocID="{D3CD4C37-A34E-4305-95AD-7FF8461B5377}" presName="circ1" presStyleLbl="vennNode1" presStyleIdx="0" presStyleCnt="2" custScaleX="106392" custLinFactNeighborX="-257" custLinFactNeighborY="-2835"/>
      <dgm:spPr/>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pt>
    <dgm:pt modelId="{251D8281-4894-4955-9192-E1F605807543}" type="pres">
      <dgm:prSet presAssocID="{761574E7-A5D7-4F59-94DC-A0A1374A03F6}" presName="circ2" presStyleLbl="vennNode1" presStyleIdx="1" presStyleCnt="2" custScaleX="117133" custLinFactNeighborX="7046" custLinFactNeighborY="696"/>
      <dgm:spPr/>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en-GB" sz="1800" b="1" noProof="0" dirty="0"/>
            <a:t>Leader</a:t>
          </a:r>
        </a:p>
        <a:p>
          <a:r>
            <a:rPr lang="en-GB" sz="1200" noProof="0" dirty="0"/>
            <a:t>Character, values, experience, opinions</a:t>
          </a:r>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en-GB" sz="1800" b="1" noProof="0" dirty="0"/>
            <a:t>Situation </a:t>
          </a:r>
        </a:p>
        <a:p>
          <a:r>
            <a:rPr lang="en-GB" sz="1200" noProof="0" dirty="0"/>
            <a:t>Type of the task, organizational variables   </a:t>
          </a:r>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en-GB" sz="1800" b="1" noProof="0" dirty="0"/>
            <a:t>Followers</a:t>
          </a:r>
        </a:p>
        <a:p>
          <a:r>
            <a:rPr lang="en-GB" sz="1200" noProof="0" dirty="0"/>
            <a:t>Character, values, experience, opinions</a:t>
          </a:r>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pt>
    <dgm:pt modelId="{6B6DC4BE-6673-49BB-B5F7-D4A1289C8524}" type="pres">
      <dgm:prSet presAssocID="{7AC66995-E0FE-4011-B2C2-2CFFCB92D88D}" presName="circ2" presStyleLbl="vennNode1" presStyleIdx="1" presStyleCnt="3" custLinFactNeighborX="7436" custLinFactNeighborY="1750"/>
      <dgm:spPr/>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pt>
    <dgm:pt modelId="{4887F152-7281-4581-9B3F-673318CE29C4}" type="pres">
      <dgm:prSet presAssocID="{23B9CF65-C2DC-49C6-9AD6-3AA98642992C}" presName="circ3" presStyleLbl="vennNode1" presStyleIdx="2" presStyleCnt="3" custLinFactNeighborX="-3776" custLinFactNeighborY="-676"/>
      <dgm:spPr/>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pt>
  </dgm:ptLst>
  <dgm:cxnLst>
    <dgm:cxn modelId="{38195637-D5AC-43BE-905E-B3B0175CCA15}" type="presOf" srcId="{7AC66995-E0FE-4011-B2C2-2CFFCB92D88D}" destId="{20291523-5ED4-4D10-9064-037CBE97D4D7}"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819ED765-8809-4464-99CB-6E18AF72BC1A}" srcId="{8BF69AE9-87EC-4CB4-9C21-FF0B04376DE7}" destId="{D4181148-1992-4E38-8365-5A9A9DB47C54}" srcOrd="0" destOrd="0" parTransId="{4416C7FA-8B4B-440C-9ECE-C92598DD92D5}" sibTransId="{C36796A6-334D-4FD6-8277-AF7C3B63ED46}"/>
    <dgm:cxn modelId="{FD10DE7B-3BD2-400E-99D8-8735A946FBEA}" srcId="{8BF69AE9-87EC-4CB4-9C21-FF0B04376DE7}" destId="{7AC66995-E0FE-4011-B2C2-2CFFCB92D88D}" srcOrd="1" destOrd="0" parTransId="{D9844955-2DDD-4928-9FC5-0A79CCF5FE6A}" sibTransId="{952DBEDF-4396-4440-A44B-3CDEF970F916}"/>
    <dgm:cxn modelId="{DA30DA9D-3ED5-4615-A5E4-3028C6475C27}" type="presOf" srcId="{23B9CF65-C2DC-49C6-9AD6-3AA98642992C}" destId="{4887F152-7281-4581-9B3F-673318CE29C4}" srcOrd="0"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2A5D48BE-6005-46A2-8B0E-FC01EC25F234}" type="presOf" srcId="{D4181148-1992-4E38-8365-5A9A9DB47C54}" destId="{DAB38379-DAE1-43B6-8EDF-F2C70B650D77}" srcOrd="0" destOrd="0" presId="urn:microsoft.com/office/officeart/2005/8/layout/venn1"/>
    <dgm:cxn modelId="{1558F6CD-D194-46D5-B6FC-13DC4C7428F6}" type="presOf" srcId="{D4181148-1992-4E38-8365-5A9A9DB47C54}" destId="{45D87429-00DA-4F67-8836-681D24A4458A}"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el-GR" dirty="0"/>
            <a:t>Σκέψη
</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el-GR" dirty="0"/>
            <a:t>Κωδικοποίηση
</a:t>
          </a:r>
          <a:endParaRPr lang="pl-PL" dirty="0"/>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l-GR" dirty="0"/>
            <a:t>Αποκωδικοποίηση
</a:t>
          </a:r>
          <a:endParaRPr lang="pl-PL" dirty="0"/>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dgm:presLayoutVars>
          <dgm:bulletEnabled val="1"/>
        </dgm:presLayoutVars>
      </dgm:prSet>
      <dgm:spPr/>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pt>
  </dgm:ptLst>
  <dgm:cxnLst>
    <dgm:cxn modelId="{531DAA0C-D5FB-4BE2-B153-2CB36D62F5FA}" srcId="{242D3177-292A-4F81-A13A-FFB58EF773FB}" destId="{07A81B4E-74AF-4A9B-B433-ED2808F24AB2}" srcOrd="0" destOrd="0" parTransId="{6F211ECB-D819-4D2B-B47F-701A5BA82D54}" sibTransId="{F805558B-3F16-44B6-BE95-F890B1B422CB}"/>
    <dgm:cxn modelId="{A5E99E14-0241-400E-9C66-EE47698DB7D6}" type="presOf" srcId="{242D3177-292A-4F81-A13A-FFB58EF773FB}" destId="{22428178-0027-4053-A91B-C47BE5F1AC5A}" srcOrd="0" destOrd="0" presId="urn:microsoft.com/office/officeart/2005/8/layout/hProcess9"/>
    <dgm:cxn modelId="{8AFFD118-2AE2-41C1-BA9C-8992C12D5031}" type="presOf" srcId="{440827DE-40A0-4CAB-BB82-F28ECFFE5DDF}" destId="{1BEC3671-FB16-46E1-94F8-09B64FABDC16}" srcOrd="0" destOrd="0" presId="urn:microsoft.com/office/officeart/2005/8/layout/hProcess9"/>
    <dgm:cxn modelId="{7C69898A-75B1-415A-B23E-91553A9CB194}" type="presOf" srcId="{07A81B4E-74AF-4A9B-B433-ED2808F24AB2}" destId="{938573B3-0439-4523-A694-5264ACE271C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845C71C3-C2F4-4F4A-AE23-E243ABF0A1F9}" srcId="{242D3177-292A-4F81-A13A-FFB58EF773FB}" destId="{F06CFDFB-A90C-4126-B231-721A3794034F}" srcOrd="2" destOrd="0" parTransId="{38E8F665-F910-4D12-A8D0-C322206B88F6}" sibTransId="{39BA64C4-A568-42A7-AFB5-5F0D7C538932}"/>
    <dgm:cxn modelId="{111DE1D1-1149-49E1-9582-277B253F5858}" type="presOf" srcId="{F06CFDFB-A90C-4126-B231-721A3794034F}" destId="{88D083D6-5F81-4DD7-A9B3-477D6FDC14D4}"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dgm:spPr/>
      <dgm:t>
        <a:bodyPr/>
        <a:lstStyle/>
        <a:p>
          <a:r>
            <a:rPr lang="el-GR" noProof="0" dirty="0"/>
            <a:t>Αποτελεσματική ανάδραση 
</a:t>
          </a:r>
          <a:endParaRPr lang="en-GB" noProof="0" dirty="0"/>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el-GR" noProof="0" dirty="0"/>
            <a:t>Καθοδήγηση</a:t>
          </a:r>
          <a:endParaRPr lang="en-GB" noProof="0" dirty="0"/>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el-GR" noProof="0"/>
            <a:t>Σαφές 
</a:t>
          </a:r>
          <a:endParaRPr lang="en-GB" noProof="0" dirty="0"/>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el-GR" noProof="0" dirty="0" err="1"/>
            <a:t>Χρονοθετημένο</a:t>
          </a:r>
          <a:r>
            <a:rPr lang="el-GR" noProof="0" dirty="0"/>
            <a:t>
</a:t>
          </a:r>
          <a:endParaRPr lang="en-GB" noProof="0" dirty="0"/>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el-GR" noProof="0" dirty="0"/>
            <a:t>Ανήκει</a:t>
          </a:r>
          <a:endParaRPr lang="pl-PL" dirty="0"/>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B8D1AD89-41C2-4362-8F2D-656FA4384A6C}">
      <dgm:prSet phldrT="[Tekst]" custScaleX="129866" custScaleY="120949" custRadScaleRad="101060" custRadScaleInc="-82575"/>
      <dgm:spPr/>
      <dgm:t>
        <a:bodyPr/>
        <a:lstStyle/>
        <a:p>
          <a:endParaRPr lang="pl-PL"/>
        </a:p>
      </dgm:t>
    </dgm:pt>
    <dgm:pt modelId="{AE050F43-4FA9-4C05-A53A-6B484B595134}" type="parTrans" cxnId="{05FCB312-DE02-4ED7-9EA9-1B67D84948CD}">
      <dgm:prSet/>
      <dgm:spPr/>
      <dgm:t>
        <a:bodyPr/>
        <a:lstStyle/>
        <a:p>
          <a:endParaRPr lang="pl-PL"/>
        </a:p>
      </dgm:t>
    </dgm:pt>
    <dgm:pt modelId="{83FA0F5F-B41D-41A7-B643-650F28A38769}" type="sibTrans" cxnId="{05FCB312-DE02-4ED7-9EA9-1B67D84948CD}">
      <dgm:prSet/>
      <dgm:spPr/>
      <dgm:t>
        <a:bodyPr/>
        <a:lstStyle/>
        <a:p>
          <a:endParaRPr lang="pl-PL"/>
        </a:p>
      </dgm:t>
    </dgm:pt>
    <dgm:pt modelId="{2AB7F181-6D75-47F4-9F85-B52DF0DC587A}">
      <dgm:prSet phldrT="[Tekst]"/>
      <dgm:spPr/>
      <dgm:t>
        <a:bodyPr/>
        <a:lstStyle/>
        <a:p>
          <a:r>
            <a:rPr lang="el-GR" noProof="0"/>
            <a:t>Συγκεκριμένο
</a:t>
          </a:r>
          <a:endParaRPr lang="en-GB" noProof="0" dirty="0"/>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6"/>
      <dgm:spPr/>
    </dgm:pt>
    <dgm:pt modelId="{D240B154-E054-4E29-8645-D16AE2337542}" type="pres">
      <dgm:prSet presAssocID="{92E8552D-DF54-4B9C-88BA-7690767ADEC6}" presName="node" presStyleLbl="vennNode1" presStyleIdx="1" presStyleCnt="6" custScaleX="142292" custScaleY="124670" custRadScaleRad="88719" custRadScaleInc="5105">
        <dgm:presLayoutVars>
          <dgm:bulletEnabled val="1"/>
        </dgm:presLayoutVars>
      </dgm:prSet>
      <dgm:spPr/>
    </dgm:pt>
    <dgm:pt modelId="{7FF2653D-1FE8-4B52-A34E-5F908ACD15D4}" type="pres">
      <dgm:prSet presAssocID="{5080CA5F-8ED6-4E00-BDB4-138C07FEB675}" presName="node" presStyleLbl="vennNode1" presStyleIdx="2" presStyleCnt="6" custScaleX="154314" custScaleY="135108" custRadScaleRad="108590" custRadScaleInc="13282">
        <dgm:presLayoutVars>
          <dgm:bulletEnabled val="1"/>
        </dgm:presLayoutVars>
      </dgm:prSet>
      <dgm:spPr/>
    </dgm:pt>
    <dgm:pt modelId="{A324432B-07ED-4BFF-A2AC-4CADD128E9B7}" type="pres">
      <dgm:prSet presAssocID="{F259B5EB-8CD8-46BA-981E-779F9A4906AA}" presName="node" presStyleLbl="vennNode1" presStyleIdx="3" presStyleCnt="6" custScaleX="166140" custScaleY="144691" custRadScaleRad="91326" custRadScaleInc="-10326">
        <dgm:presLayoutVars>
          <dgm:bulletEnabled val="1"/>
        </dgm:presLayoutVars>
      </dgm:prSet>
      <dgm:spPr/>
    </dgm:pt>
    <dgm:pt modelId="{E1AA75C4-0344-48C4-8899-39531955D10C}" type="pres">
      <dgm:prSet presAssocID="{CACA6E06-511B-413C-8B25-5E7063A480EE}" presName="node" presStyleLbl="vennNode1" presStyleIdx="4" presStyleCnt="6" custScaleX="154628" custScaleY="140771" custRadScaleRad="99896" custRadScaleInc="16433">
        <dgm:presLayoutVars>
          <dgm:bulletEnabled val="1"/>
        </dgm:presLayoutVars>
      </dgm:prSet>
      <dgm:spPr/>
    </dgm:pt>
    <dgm:pt modelId="{298619B4-051A-4B05-A48E-0EFFC30FA59B}" type="pres">
      <dgm:prSet presAssocID="{2AB7F181-6D75-47F4-9F85-B52DF0DC587A}" presName="node" presStyleLbl="vennNode1" presStyleIdx="5" presStyleCnt="6" custScaleX="137260" custScaleY="139906" custRadScaleRad="108269" custRadScaleInc="8248">
        <dgm:presLayoutVars>
          <dgm:bulletEnabled val="1"/>
        </dgm:presLayoutVars>
      </dgm:prSet>
      <dgm:spPr/>
    </dgm:pt>
  </dgm:ptLst>
  <dgm:cxnLst>
    <dgm:cxn modelId="{17524B06-0D22-454B-8CB7-6AF6A3D62964}" type="presOf" srcId="{5080CA5F-8ED6-4E00-BDB4-138C07FEB675}" destId="{7FF2653D-1FE8-4B52-A34E-5F908ACD15D4}" srcOrd="0" destOrd="0" presId="urn:microsoft.com/office/officeart/2005/8/layout/radial3"/>
    <dgm:cxn modelId="{05FCB312-DE02-4ED7-9EA9-1B67D84948CD}" srcId="{D8513E63-DDD9-4900-890A-F41366357C2F}" destId="{B8D1AD89-41C2-4362-8F2D-656FA4384A6C}" srcOrd="1" destOrd="0" parTransId="{AE050F43-4FA9-4C05-A53A-6B484B595134}" sibTransId="{83FA0F5F-B41D-41A7-B643-650F28A38769}"/>
    <dgm:cxn modelId="{4834AF23-1E53-45F5-99DC-1FCAF94A974A}" srcId="{D8513E63-DDD9-4900-890A-F41366357C2F}" destId="{D8484CA7-EBDF-4340-B303-423D4A3D5382}" srcOrd="0" destOrd="0" parTransId="{B8C2079E-3EE8-4A74-9CCF-447AF19141CE}" sibTransId="{C7C39C62-7327-41A1-AD66-4C6BB364B517}"/>
    <dgm:cxn modelId="{7722B93C-5C31-4154-83FC-6E4EA6114D7E}" type="presOf" srcId="{D8513E63-DDD9-4900-890A-F41366357C2F}" destId="{8A28EB95-20C7-4B45-BB90-B1DF75DA590D}" srcOrd="0" destOrd="0" presId="urn:microsoft.com/office/officeart/2005/8/layout/radial3"/>
    <dgm:cxn modelId="{F8E9FF58-432F-4542-A21F-0C12EF8DA254}" srcId="{D8484CA7-EBDF-4340-B303-423D4A3D5382}" destId="{F259B5EB-8CD8-46BA-981E-779F9A4906AA}" srcOrd="2" destOrd="0" parTransId="{1D331150-A102-4C5E-A219-B6C17A4BDD36}" sibTransId="{56B8730F-3566-486A-8983-40C9F8AEA9F5}"/>
    <dgm:cxn modelId="{B96A0E81-DB90-4428-B30D-AD2BF15F1349}" srcId="{D8484CA7-EBDF-4340-B303-423D4A3D5382}" destId="{CACA6E06-511B-413C-8B25-5E7063A480EE}" srcOrd="3" destOrd="0" parTransId="{E8873AEF-314F-4C67-86F3-FAA80D61DDB5}" sibTransId="{FB9044A9-19A4-4956-A3DA-6B959624FB03}"/>
    <dgm:cxn modelId="{7A2C5983-29C6-447A-B894-64E0018A454B}" type="presOf" srcId="{2AB7F181-6D75-47F4-9F85-B52DF0DC587A}" destId="{298619B4-051A-4B05-A48E-0EFFC30FA59B}" srcOrd="0" destOrd="0" presId="urn:microsoft.com/office/officeart/2005/8/layout/radial3"/>
    <dgm:cxn modelId="{4D909B8E-D9D1-411F-94C5-187C80972CA9}" type="presOf" srcId="{D8484CA7-EBDF-4340-B303-423D4A3D5382}" destId="{129F39AF-684D-4283-AB5B-94C3C6DDDBB3}"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46D2A29C-DF88-4E5F-B39E-E3191606C071}" srcId="{D8484CA7-EBDF-4340-B303-423D4A3D5382}" destId="{5080CA5F-8ED6-4E00-BDB4-138C07FEB675}" srcOrd="1" destOrd="0" parTransId="{98C3D112-2C83-4D65-BC4A-55D6A752F4BB}" sibTransId="{D9568377-4490-47F2-B48E-5C1C8A454FE7}"/>
    <dgm:cxn modelId="{FD97BCA1-41B9-4C0F-A3AA-C54910E51F8A}" srcId="{D8484CA7-EBDF-4340-B303-423D4A3D5382}" destId="{92E8552D-DF54-4B9C-88BA-7690767ADEC6}" srcOrd="0" destOrd="0" parTransId="{8AC5AEDA-0673-449C-8912-749B5F2D0BD5}" sibTransId="{FC2D8E89-3031-4DB3-B98C-54084CC5EA71}"/>
    <dgm:cxn modelId="{5476F0B6-0D74-4C7B-BA92-1075C0BB7EC8}" type="presOf" srcId="{F259B5EB-8CD8-46BA-981E-779F9A4906AA}" destId="{A324432B-07ED-4BFF-A2AC-4CADD128E9B7}"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C5031AFD-568B-4709-8078-BC1EAE5F3C13}" type="presOf" srcId="{CACA6E06-511B-413C-8B25-5E7063A480EE}" destId="{E1AA75C4-0344-48C4-8899-39531955D10C}" srcOrd="0" destOrd="0" presId="urn:microsoft.com/office/officeart/2005/8/layout/radial3"/>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el-GR" sz="1400" b="1" dirty="0"/>
            <a:t>Σχηματίζοντας
</a:t>
          </a:r>
          <a:endParaRPr lang="pl-PL" sz="1400" b="1" dirty="0"/>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el-GR" sz="1200" b="0" noProof="0" dirty="0"/>
            <a:t>Όταν οι άνθρωποι αρχίζουν να λύνουν τις διαφορές τους, εκτιμούν τις δυνάμεις των συναδέλφων</a:t>
          </a:r>
          <a:endParaRPr lang="en-GB" sz="1200" b="0" noProof="0" dirty="0"/>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el-GR" sz="1400" b="1" dirty="0"/>
            <a:t>Εκτέλεση
</a:t>
          </a:r>
          <a:endParaRPr lang="pl-PL" sz="1400" b="1" dirty="0"/>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el-GR" sz="1400" b="1" dirty="0"/>
            <a:t>Κανόνας  
</a:t>
          </a:r>
          <a:endParaRPr lang="pl-PL" sz="1400" b="1" dirty="0"/>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el-GR" sz="1400" b="1" dirty="0"/>
            <a:t>Πιέσεις</a:t>
          </a:r>
          <a:endParaRPr lang="pl-PL" sz="1400" b="1" dirty="0"/>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en-GB" sz="1200" b="0" noProof="0" dirty="0"/>
            <a:t>the team is forming  and members start to know each other </a:t>
          </a:r>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el-GR" sz="1200" noProof="0" dirty="0"/>
            <a:t>Οι άνθρωποι αρχίζουν να πιέζουν ενάντια στα όρια που καθιερώνονται στο στάδιο διαμόρφωσης</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el-GR" sz="1200" noProof="0" dirty="0"/>
            <a:t>η ομάδα φθάνει στο στάδιο της εκτέλεσης, όταν η σκληρή δουλειά οδηγεί στην επίτευξη του στόχου της ομάδας</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38A99EFC-3DE6-F54E-A3F1-E29D4F9FA7DE}" type="pres">
      <dgm:prSet presAssocID="{A835429F-B6B9-3B47-92CA-50A474219062}" presName="Name0" presStyleCnt="0">
        <dgm:presLayoutVars>
          <dgm:dir/>
          <dgm:animLvl val="lvl"/>
          <dgm:resizeHandles val="exact"/>
        </dgm:presLayoutVars>
      </dgm:prSet>
      <dgm:spPr/>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pt>
    <dgm:pt modelId="{4BE2EFAA-7601-094A-8DB3-2DF646C7CFAA}" type="pres">
      <dgm:prSet presAssocID="{5923D2CB-0EE4-D744-B035-6C7DDFAAE3FA}" presName="descendantText" presStyleLbl="alignAccFollowNode1" presStyleIdx="0" presStyleCnt="4">
        <dgm:presLayoutVars>
          <dgm:bulletEnabled val="1"/>
        </dgm:presLayoutVars>
      </dgm:prSet>
      <dgm:spPr/>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pt>
    <dgm:pt modelId="{9FABA270-6767-C94F-89B1-229CA575F4B5}" type="pres">
      <dgm:prSet presAssocID="{672963DE-4267-284B-9552-8D0302D6D11E}" presName="descendantText" presStyleLbl="alignAccFollowNode1" presStyleIdx="1" presStyleCnt="4" custLinFactNeighborY="0">
        <dgm:presLayoutVars>
          <dgm:bulletEnabled val="1"/>
        </dgm:presLayoutVars>
      </dgm:prSet>
      <dgm:spPr/>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pt>
    <dgm:pt modelId="{E03A1819-1A66-774F-8FEA-AB899908C210}" type="pres">
      <dgm:prSet presAssocID="{72A0FBA5-2E7D-0544-AA0E-AAD517826153}" presName="descendantText" presStyleLbl="alignAccFollowNode1" presStyleIdx="3" presStyleCnt="4">
        <dgm:presLayoutVars>
          <dgm:bulletEnabled val="1"/>
        </dgm:presLayoutVars>
      </dgm:prSet>
      <dgm:spPr/>
    </dgm:pt>
  </dgm:ptLst>
  <dgm:cxnLst>
    <dgm:cxn modelId="{0B8F3713-B4B5-CC43-A9CF-4A48868F684F}" srcId="{A835429F-B6B9-3B47-92CA-50A474219062}" destId="{5923D2CB-0EE4-D744-B035-6C7DDFAAE3FA}" srcOrd="0" destOrd="0" parTransId="{2891BE31-5641-A54D-8496-2AFC167D4851}" sibTransId="{E356A9C3-29EA-CA4C-BD79-6F267B93207B}"/>
    <dgm:cxn modelId="{9F338914-B402-4B46-8138-7EBB41AD5D0D}" type="presOf" srcId="{F4AFF7F9-C9DC-CC44-94FF-0476D4260CBC}" destId="{4BE2EFAA-7601-094A-8DB3-2DF646C7CFAA}" srcOrd="0" destOrd="0" presId="urn:microsoft.com/office/officeart/2005/8/layout/vList5"/>
    <dgm:cxn modelId="{A3BE271A-D13E-8546-BBED-00007DD58F39}" type="presOf" srcId="{672963DE-4267-284B-9552-8D0302D6D11E}" destId="{1264239B-A688-1848-9669-DA5BCF70378B}" srcOrd="0" destOrd="0" presId="urn:microsoft.com/office/officeart/2005/8/layout/vList5"/>
    <dgm:cxn modelId="{D6EA7F1D-7172-2648-9150-116B54850092}" srcId="{72A0FBA5-2E7D-0544-AA0E-AAD517826153}" destId="{990D53FB-725D-5F45-AF7B-26C06BAD84F9}" srcOrd="0" destOrd="0" parTransId="{05B25FAB-95F0-EE48-A00C-725E391C7943}" sibTransId="{FD3A24B2-8EC7-874D-85BD-67061A32799B}"/>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A89FD93B-F732-F947-B8AE-FA7EAEDBB1C4}" type="presOf" srcId="{F5A48417-4230-7547-AC45-398034FA210A}" destId="{B4732EB0-87D3-F84C-AE85-E1035D2E6893}" srcOrd="0" destOrd="0" presId="urn:microsoft.com/office/officeart/2005/8/layout/vList5"/>
    <dgm:cxn modelId="{E131F540-600C-2D45-88A8-96B87C225D87}" srcId="{F5A48417-4230-7547-AC45-398034FA210A}" destId="{B111FE6C-D0A1-FB4D-BEF3-55EEA95ABB71}" srcOrd="0" destOrd="0" parTransId="{6186EDDB-AC06-2B41-A7B6-28AB69A0BFCD}" sibTransId="{0F06FE99-DD60-F44C-B909-43D96B572131}"/>
    <dgm:cxn modelId="{C0585C64-78B0-DD4A-823E-E64B7D0D4BCE}" srcId="{672963DE-4267-284B-9552-8D0302D6D11E}" destId="{B5D0503C-EDB4-E149-A874-0BF45A651D47}" srcOrd="0" destOrd="0" parTransId="{F0A29AB8-5A67-0B4C-9727-E8FD2435FF19}" sibTransId="{E494A0FB-7ED5-C744-BDE8-29E5C674AA10}"/>
    <dgm:cxn modelId="{98CA2166-E5E7-C746-8301-8B6C54F3B3AE}" type="presOf" srcId="{5923D2CB-0EE4-D744-B035-6C7DDFAAE3FA}" destId="{92906DD7-4426-5E4B-BCC5-0DFF975E0100}"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F0E019DD-808C-4D45-95F9-D8ED9872F72B}" type="presOf" srcId="{72A0FBA5-2E7D-0544-AA0E-AAD517826153}" destId="{4B48CE3F-60AA-3E4E-B928-45B710797B26}"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8792DDEA-2224-8147-B025-83879C738ED1}" srcId="{A835429F-B6B9-3B47-92CA-50A474219062}" destId="{672963DE-4267-284B-9552-8D0302D6D11E}" srcOrd="1" destOrd="0" parTransId="{66B190D2-095B-0144-B9FE-34C6A514E330}" sibTransId="{DEF5D8B4-8758-624C-A2B8-4991623598D7}"/>
    <dgm:cxn modelId="{8204C5FE-488E-0741-93AD-61B18EC15846}" srcId="{A835429F-B6B9-3B47-92CA-50A474219062}" destId="{72A0FBA5-2E7D-0544-AA0E-AAD517826153}" srcOrd="3" destOrd="0" parTransId="{2677585E-6B4E-D043-BBE2-B1409F87B1F4}" sibTransId="{3D010EC2-E146-694A-987B-79E43F99FF94}"/>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22719" y="0"/>
          <a:ext cx="3153253"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l-GR" sz="2800" b="1" kern="1200" noProof="0" dirty="0"/>
            <a:t>Ηγέτες
</a:t>
          </a:r>
          <a:r>
            <a:rPr lang="el-GR" sz="2000" kern="1200" noProof="0" dirty="0"/>
            <a:t>Παρακινήσει και να εμπνεύσει τους ανθρώπους, τη χειραφέτηση και την ενέργεια τους </a:t>
          </a:r>
          <a:endParaRPr lang="en-GB" sz="2000" kern="1200" noProof="0" dirty="0"/>
        </a:p>
        <a:p>
          <a:pPr marL="0" lvl="0" indent="0" algn="ctr" defTabSz="1244600">
            <a:lnSpc>
              <a:spcPct val="90000"/>
            </a:lnSpc>
            <a:spcBef>
              <a:spcPct val="0"/>
            </a:spcBef>
            <a:spcAft>
              <a:spcPct val="35000"/>
            </a:spcAft>
            <a:buNone/>
          </a:pPr>
          <a:r>
            <a:rPr lang="pl-PL" sz="4100" kern="1200" dirty="0"/>
            <a:t> </a:t>
          </a:r>
        </a:p>
      </dsp:txBody>
      <dsp:txXfrm>
        <a:off x="963038" y="349496"/>
        <a:ext cx="1818091" cy="2264813"/>
      </dsp:txXfrm>
    </dsp:sp>
    <dsp:sp modelId="{251D8281-4894-4955-9192-E1F605807543}">
      <dsp:nvSpPr>
        <dsp:cNvPr id="0" name=""/>
        <dsp:cNvSpPr/>
      </dsp:nvSpPr>
      <dsp:spPr>
        <a:xfrm>
          <a:off x="2716071" y="16211"/>
          <a:ext cx="3471595"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l-GR" sz="2800" b="1" kern="1200" noProof="0" dirty="0"/>
            <a:t>Διευθυντές</a:t>
          </a:r>
          <a:endParaRPr lang="en-GB" sz="2800" b="1" kern="1200" noProof="0" dirty="0"/>
        </a:p>
        <a:p>
          <a:pPr marL="0" lvl="0" indent="0" algn="ctr" defTabSz="1244600">
            <a:lnSpc>
              <a:spcPct val="90000"/>
            </a:lnSpc>
            <a:spcBef>
              <a:spcPct val="0"/>
            </a:spcBef>
            <a:spcAft>
              <a:spcPct val="35000"/>
            </a:spcAft>
            <a:buNone/>
          </a:pPr>
          <a:r>
            <a:rPr lang="el-GR" sz="2000" kern="1200" noProof="0" dirty="0"/>
            <a:t>Εξασφάλιση υλοποίησης του επιτεύγματος οράματος και στόχων
-Διαχείριση εργασίας 
</a:t>
          </a:r>
          <a:r>
            <a:rPr lang="pl-PL" sz="2000" kern="1200" dirty="0"/>
            <a:t> </a:t>
          </a:r>
        </a:p>
      </dsp:txBody>
      <dsp:txXfrm>
        <a:off x="3701254" y="365707"/>
        <a:ext cx="2001640"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42663" y="41747"/>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Leader</a:t>
          </a:r>
        </a:p>
        <a:p>
          <a:pPr marL="0" lvl="0" indent="0" algn="ctr" defTabSz="800100">
            <a:lnSpc>
              <a:spcPct val="90000"/>
            </a:lnSpc>
            <a:spcBef>
              <a:spcPct val="0"/>
            </a:spcBef>
            <a:spcAft>
              <a:spcPct val="35000"/>
            </a:spcAft>
            <a:buNone/>
          </a:pPr>
          <a:r>
            <a:rPr lang="en-GB" sz="1200" kern="1200" noProof="0" dirty="0"/>
            <a:t>Character, values, experience, opinions</a:t>
          </a:r>
        </a:p>
      </dsp:txBody>
      <dsp:txXfrm>
        <a:off x="2309850" y="392430"/>
        <a:ext cx="1469526" cy="901755"/>
      </dsp:txXfrm>
    </dsp:sp>
    <dsp:sp modelId="{6B6DC4BE-6673-49BB-B5F7-D4A1289C8524}">
      <dsp:nvSpPr>
        <dsp:cNvPr id="0" name=""/>
        <dsp:cNvSpPr/>
      </dsp:nvSpPr>
      <dsp:spPr>
        <a:xfrm>
          <a:off x="2914747" y="1329253"/>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Situation </a:t>
          </a:r>
        </a:p>
        <a:p>
          <a:pPr marL="0" lvl="0" indent="0" algn="ctr" defTabSz="800100">
            <a:lnSpc>
              <a:spcPct val="90000"/>
            </a:lnSpc>
            <a:spcBef>
              <a:spcPct val="0"/>
            </a:spcBef>
            <a:spcAft>
              <a:spcPct val="35000"/>
            </a:spcAft>
            <a:buNone/>
          </a:pPr>
          <a:r>
            <a:rPr lang="en-GB" sz="1200" kern="1200" noProof="0" dirty="0"/>
            <a:t>Type of the task, organizational variables   </a:t>
          </a:r>
        </a:p>
      </dsp:txBody>
      <dsp:txXfrm>
        <a:off x="3527606" y="1846928"/>
        <a:ext cx="1202340" cy="1102145"/>
      </dsp:txXfrm>
    </dsp:sp>
    <dsp:sp modelId="{4887F152-7281-4581-9B3F-673318CE29C4}">
      <dsp:nvSpPr>
        <dsp:cNvPr id="0" name=""/>
        <dsp:cNvSpPr/>
      </dsp:nvSpPr>
      <dsp:spPr>
        <a:xfrm>
          <a:off x="1243921" y="1280639"/>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Followers</a:t>
          </a:r>
        </a:p>
        <a:p>
          <a:pPr marL="0" lvl="0" indent="0" algn="ctr" defTabSz="800100">
            <a:lnSpc>
              <a:spcPct val="90000"/>
            </a:lnSpc>
            <a:spcBef>
              <a:spcPct val="0"/>
            </a:spcBef>
            <a:spcAft>
              <a:spcPct val="35000"/>
            </a:spcAft>
            <a:buNone/>
          </a:pPr>
          <a:r>
            <a:rPr lang="en-GB" sz="1200" kern="1200" noProof="0" dirty="0"/>
            <a:t>Character, values, experience, opinions</a:t>
          </a:r>
        </a:p>
      </dsp:txBody>
      <dsp:txXfrm>
        <a:off x="1432622" y="1798313"/>
        <a:ext cx="1202340" cy="11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4425"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Σκέψη
</a:t>
          </a:r>
          <a:endParaRPr lang="pl-PL" sz="1100" kern="1200" dirty="0"/>
        </a:p>
      </dsp:txBody>
      <dsp:txXfrm>
        <a:off x="30593" y="428215"/>
        <a:ext cx="1273572" cy="483726"/>
      </dsp:txXfrm>
    </dsp:sp>
    <dsp:sp modelId="{1BEC3671-FB16-46E1-94F8-09B64FABDC16}">
      <dsp:nvSpPr>
        <dsp:cNvPr id="0" name=""/>
        <dsp:cNvSpPr/>
      </dsp:nvSpPr>
      <dsp:spPr>
        <a:xfrm>
          <a:off x="1396709"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Κωδικοποίηση
</a:t>
          </a:r>
          <a:endParaRPr lang="pl-PL" sz="1100" kern="1200" dirty="0"/>
        </a:p>
      </dsp:txBody>
      <dsp:txXfrm>
        <a:off x="1422877" y="428215"/>
        <a:ext cx="1273572" cy="483726"/>
      </dsp:txXfrm>
    </dsp:sp>
    <dsp:sp modelId="{88D083D6-5F81-4DD7-A9B3-477D6FDC14D4}">
      <dsp:nvSpPr>
        <dsp:cNvPr id="0" name=""/>
        <dsp:cNvSpPr/>
      </dsp:nvSpPr>
      <dsp:spPr>
        <a:xfrm>
          <a:off x="2788993"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Αποκωδικοποίηση
</a:t>
          </a:r>
          <a:endParaRPr lang="pl-PL" sz="1100" kern="1200" dirty="0"/>
        </a:p>
      </dsp:txBody>
      <dsp:txXfrm>
        <a:off x="2815161" y="428215"/>
        <a:ext cx="1273572"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492327" y="765770"/>
          <a:ext cx="1884441" cy="18844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noProof="0" dirty="0"/>
            <a:t>Αποτελεσματική ανάδραση 
</a:t>
          </a:r>
          <a:endParaRPr lang="en-GB" sz="1400" kern="1200" noProof="0" dirty="0"/>
        </a:p>
      </dsp:txBody>
      <dsp:txXfrm>
        <a:off x="2768297" y="1041740"/>
        <a:ext cx="1332501" cy="1332501"/>
      </dsp:txXfrm>
    </dsp:sp>
    <dsp:sp modelId="{D240B154-E054-4E29-8645-D16AE2337542}">
      <dsp:nvSpPr>
        <dsp:cNvPr id="0" name=""/>
        <dsp:cNvSpPr/>
      </dsp:nvSpPr>
      <dsp:spPr>
        <a:xfrm>
          <a:off x="2833919" y="35287"/>
          <a:ext cx="1340704" cy="11746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noProof="0" dirty="0"/>
            <a:t>Καθοδήγηση</a:t>
          </a:r>
          <a:endParaRPr lang="en-GB" sz="1100" kern="1200" noProof="0" dirty="0"/>
        </a:p>
      </dsp:txBody>
      <dsp:txXfrm>
        <a:off x="3030261" y="207313"/>
        <a:ext cx="948020" cy="830614"/>
      </dsp:txXfrm>
    </dsp:sp>
    <dsp:sp modelId="{7FF2653D-1FE8-4B52-A34E-5F908ACD15D4}">
      <dsp:nvSpPr>
        <dsp:cNvPr id="0" name=""/>
        <dsp:cNvSpPr/>
      </dsp:nvSpPr>
      <dsp:spPr>
        <a:xfrm>
          <a:off x="4024359" y="876167"/>
          <a:ext cx="1453978" cy="12730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noProof="0"/>
            <a:t>Σαφές 
</a:t>
          </a:r>
          <a:endParaRPr lang="en-GB" sz="1100" kern="1200" noProof="0" dirty="0"/>
        </a:p>
      </dsp:txBody>
      <dsp:txXfrm>
        <a:off x="4237289" y="1062596"/>
        <a:ext cx="1028118" cy="900157"/>
      </dsp:txXfrm>
    </dsp:sp>
    <dsp:sp modelId="{A324432B-07ED-4BFF-A2AC-4CADD128E9B7}">
      <dsp:nvSpPr>
        <dsp:cNvPr id="0" name=""/>
        <dsp:cNvSpPr/>
      </dsp:nvSpPr>
      <dsp:spPr>
        <a:xfrm>
          <a:off x="3421578" y="1839319"/>
          <a:ext cx="1565405" cy="13633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noProof="0" dirty="0" err="1"/>
            <a:t>Χρονοθετημένο</a:t>
          </a:r>
          <a:r>
            <a:rPr lang="el-GR" sz="1100" kern="1200" noProof="0" dirty="0"/>
            <a:t>
</a:t>
          </a:r>
          <a:endParaRPr lang="en-GB" sz="1100" kern="1200" noProof="0" dirty="0"/>
        </a:p>
      </dsp:txBody>
      <dsp:txXfrm>
        <a:off x="3650826" y="2038971"/>
        <a:ext cx="1106909" cy="964004"/>
      </dsp:txXfrm>
    </dsp:sp>
    <dsp:sp modelId="{E1AA75C4-0344-48C4-8899-39531955D10C}">
      <dsp:nvSpPr>
        <dsp:cNvPr id="0" name=""/>
        <dsp:cNvSpPr/>
      </dsp:nvSpPr>
      <dsp:spPr>
        <a:xfrm>
          <a:off x="1798414" y="1866908"/>
          <a:ext cx="1456937" cy="13263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noProof="0" dirty="0"/>
            <a:t>Ανήκει</a:t>
          </a:r>
          <a:endParaRPr lang="pl-PL" sz="1100" kern="1200" dirty="0"/>
        </a:p>
      </dsp:txBody>
      <dsp:txXfrm>
        <a:off x="2011777" y="2061151"/>
        <a:ext cx="1030211" cy="937887"/>
      </dsp:txXfrm>
    </dsp:sp>
    <dsp:sp modelId="{298619B4-051A-4B05-A48E-0EFFC30FA59B}">
      <dsp:nvSpPr>
        <dsp:cNvPr id="0" name=""/>
        <dsp:cNvSpPr/>
      </dsp:nvSpPr>
      <dsp:spPr>
        <a:xfrm>
          <a:off x="1574801" y="510329"/>
          <a:ext cx="1293292" cy="1318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noProof="0"/>
            <a:t>Συγκεκριμένο
</a:t>
          </a:r>
          <a:endParaRPr lang="en-GB" sz="1100" kern="1200" noProof="0" dirty="0"/>
        </a:p>
      </dsp:txBody>
      <dsp:txXfrm>
        <a:off x="1764199" y="703378"/>
        <a:ext cx="914496" cy="932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0956" y="-18887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0" kern="1200" noProof="0" dirty="0"/>
            <a:t>the team is forming  and members start to know each other </a:t>
          </a:r>
        </a:p>
      </dsp:txBody>
      <dsp:txXfrm rot="-5400000">
        <a:off x="2435962" y="77730"/>
        <a:ext cx="4309089" cy="397591"/>
      </dsp:txXfrm>
    </dsp:sp>
    <dsp:sp modelId="{92906DD7-4426-5E4B-BCC5-0DFF975E0100}">
      <dsp:nvSpPr>
        <dsp:cNvPr id="0" name=""/>
        <dsp:cNvSpPr/>
      </dsp:nvSpPr>
      <dsp:spPr>
        <a:xfrm>
          <a:off x="0" y="11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Σχηματίζοντας
</a:t>
          </a:r>
          <a:endParaRPr lang="pl-PL" sz="1400" b="1" kern="1200" dirty="0"/>
        </a:p>
      </dsp:txBody>
      <dsp:txXfrm>
        <a:off x="26886" y="28031"/>
        <a:ext cx="2382189" cy="496989"/>
      </dsp:txXfrm>
    </dsp:sp>
    <dsp:sp modelId="{9FABA270-6767-C94F-89B1-229CA575F4B5}">
      <dsp:nvSpPr>
        <dsp:cNvPr id="0" name=""/>
        <dsp:cNvSpPr/>
      </dsp:nvSpPr>
      <dsp:spPr>
        <a:xfrm rot="5400000">
          <a:off x="4380956" y="-13104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Οι άνθρωποι αρχίζουν να πιέζουν ενάντια στα όρια που καθιερώνονται στο στάδιο διαμόρφωσης</a:t>
          </a:r>
          <a:endParaRPr lang="en-GB" sz="1200" b="1" kern="1200" noProof="0" dirty="0"/>
        </a:p>
      </dsp:txBody>
      <dsp:txXfrm rot="-5400000">
        <a:off x="2435962" y="656030"/>
        <a:ext cx="4309089" cy="397591"/>
      </dsp:txXfrm>
    </dsp:sp>
    <dsp:sp modelId="{1264239B-A688-1848-9669-DA5BCF70378B}">
      <dsp:nvSpPr>
        <dsp:cNvPr id="0" name=""/>
        <dsp:cNvSpPr/>
      </dsp:nvSpPr>
      <dsp:spPr>
        <a:xfrm>
          <a:off x="0" y="5794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Πιέσεις</a:t>
          </a:r>
          <a:endParaRPr lang="pl-PL" sz="1400" b="1" kern="1200" dirty="0"/>
        </a:p>
      </dsp:txBody>
      <dsp:txXfrm>
        <a:off x="26886" y="606331"/>
        <a:ext cx="2382189" cy="496989"/>
      </dsp:txXfrm>
    </dsp:sp>
    <dsp:sp modelId="{BCC61AFE-A8EC-254B-AD10-CD48C71378D8}">
      <dsp:nvSpPr>
        <dsp:cNvPr id="0" name=""/>
        <dsp:cNvSpPr/>
      </dsp:nvSpPr>
      <dsp:spPr>
        <a:xfrm rot="5400000">
          <a:off x="4359646" y="-757373"/>
          <a:ext cx="440609"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l-GR" sz="1200" b="0" kern="1200" noProof="0" dirty="0"/>
            <a:t>Όταν οι άνθρωποι αρχίζουν να λύνουν τις διαφορές τους, εκτιμούν τις δυνάμεις των συναδέλφων</a:t>
          </a:r>
          <a:endParaRPr lang="en-GB" sz="1200" b="0" kern="1200" noProof="0" dirty="0"/>
        </a:p>
      </dsp:txBody>
      <dsp:txXfrm rot="-5400000">
        <a:off x="2393343" y="1230439"/>
        <a:ext cx="4351707" cy="397591"/>
      </dsp:txXfrm>
    </dsp:sp>
    <dsp:sp modelId="{B4732EB0-87D3-F84C-AE85-E1035D2E6893}">
      <dsp:nvSpPr>
        <dsp:cNvPr id="0" name=""/>
        <dsp:cNvSpPr/>
      </dsp:nvSpPr>
      <dsp:spPr>
        <a:xfrm>
          <a:off x="0" y="1157745"/>
          <a:ext cx="239314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Κανόνας  
</a:t>
          </a:r>
          <a:endParaRPr lang="pl-PL" sz="1400" b="1" kern="1200" dirty="0"/>
        </a:p>
      </dsp:txBody>
      <dsp:txXfrm>
        <a:off x="26886" y="1184631"/>
        <a:ext cx="2339369" cy="496989"/>
      </dsp:txXfrm>
    </dsp:sp>
    <dsp:sp modelId="{E03A1819-1A66-774F-8FEA-AB899908C210}">
      <dsp:nvSpPr>
        <dsp:cNvPr id="0" name=""/>
        <dsp:cNvSpPr/>
      </dsp:nvSpPr>
      <dsp:spPr>
        <a:xfrm rot="5400000">
          <a:off x="4380956" y="-1538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η ομάδα φθάνει στο στάδιο της εκτέλεσης, όταν η σκληρή δουλειά οδηγεί στην επίτευξη του στόχου της ομάδας</a:t>
          </a:r>
          <a:endParaRPr lang="en-GB" sz="1200" b="1" kern="1200" noProof="0" dirty="0"/>
        </a:p>
      </dsp:txBody>
      <dsp:txXfrm rot="-5400000">
        <a:off x="2435962" y="1812630"/>
        <a:ext cx="4309089" cy="397591"/>
      </dsp:txXfrm>
    </dsp:sp>
    <dsp:sp modelId="{4B48CE3F-60AA-3E4E-B928-45B710797B26}">
      <dsp:nvSpPr>
        <dsp:cNvPr id="0" name=""/>
        <dsp:cNvSpPr/>
      </dsp:nvSpPr>
      <dsp:spPr>
        <a:xfrm>
          <a:off x="0" y="17360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Εκτέλεση
</a:t>
          </a:r>
          <a:endParaRPr lang="pl-PL" sz="1400" b="1" kern="1200" dirty="0"/>
        </a:p>
      </dsp:txBody>
      <dsp:txXfrm>
        <a:off x="26886" y="1762931"/>
        <a:ext cx="2382189" cy="49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36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Layout" Target="../diagrams/layout4.xml"/><Relationship Id="rId11" Type="http://schemas.openxmlformats.org/officeDocument/2006/relationships/image" Target="../media/image7.jpg"/><Relationship Id="rId5" Type="http://schemas.openxmlformats.org/officeDocument/2006/relationships/diagramData" Target="../diagrams/data4.xml"/><Relationship Id="rId10" Type="http://schemas.openxmlformats.org/officeDocument/2006/relationships/image" Target="../media/image6.jpg"/><Relationship Id="rId4" Type="http://schemas.openxmlformats.org/officeDocument/2006/relationships/image" Target="../media/image2.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11045"/>
            <a:ext cx="386397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GB" sz="2400" b="0" dirty="0" err="1">
                <a:latin typeface="Cambria"/>
                <a:ea typeface="Cambria"/>
                <a:cs typeface="Cambria"/>
                <a:sym typeface="Cambria"/>
              </a:rPr>
              <a:t>ARTCademy</a:t>
            </a:r>
            <a:endParaRPr lang="en-GB"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GB" sz="2400" b="0" dirty="0">
                <a:solidFill>
                  <a:srgbClr val="E06666"/>
                </a:solidFill>
                <a:latin typeface="Cambria"/>
                <a:ea typeface="Cambria"/>
                <a:cs typeface="Cambria"/>
                <a:sym typeface="Cambria"/>
              </a:rPr>
              <a:t>“Arts and Crafts Academy”</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r>
              <a:rPr lang="el-GR" sz="3200" dirty="0">
                <a:solidFill>
                  <a:srgbClr val="F24F4F"/>
                </a:solidFill>
                <a:latin typeface="Cambria" panose="02040503050406030204" pitchFamily="18" charset="0"/>
              </a:rPr>
              <a:t>Ηγέτες μετασχηματισμού
</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8011" y="1496311"/>
            <a:ext cx="8764792" cy="2756093"/>
          </a:xfrm>
        </p:spPr>
        <p:txBody>
          <a:bodyPr/>
          <a:lstStyle/>
          <a:p>
            <a:pPr marL="139700" indent="0" algn="l">
              <a:lnSpc>
                <a:spcPct val="150000"/>
              </a:lnSpc>
              <a:buNone/>
            </a:pPr>
            <a:r>
              <a:rPr lang="el-GR" dirty="0">
                <a:solidFill>
                  <a:schemeClr val="tx1"/>
                </a:solidFill>
              </a:rPr>
              <a:t>Μεταμορφωτική προσέγγιση στην ηγεσία είναι κατανοητή ως αυτή που προκαλεί αλλαγές σε κοινωνικά και ατομικά συστήματα, καθώς δημιουργεί πολύτιμες και θετικές αλλαγές στους οπαδούς με τον τελικό στόχο της ανάπτυξης οπαδούς σε ηγέτες.
Μερικές τιμές των μετασχηματιστών ηγετών:
"Ένα κακό σύστημα θα νικήσει έναν καλό άνθρωπο κάθε φορά."
"Αν θέλεις κάτι καινούργιο, πρέπει να σταματήσεις να κάνεις κάτι παλιό."
</a:t>
            </a:r>
            <a:r>
              <a:rPr lang="el-GR" dirty="0" err="1">
                <a:solidFill>
                  <a:schemeClr val="tx1"/>
                </a:solidFill>
              </a:rPr>
              <a:t>John</a:t>
            </a:r>
            <a:r>
              <a:rPr lang="el-GR" dirty="0">
                <a:solidFill>
                  <a:schemeClr val="tx1"/>
                </a:solidFill>
              </a:rPr>
              <a:t> D. </a:t>
            </a:r>
            <a:r>
              <a:rPr lang="el-GR" dirty="0" err="1">
                <a:solidFill>
                  <a:schemeClr val="tx1"/>
                </a:solidFill>
              </a:rPr>
              <a:t>Ροκφέλερ</a:t>
            </a:r>
            <a:r>
              <a:rPr lang="el-GR" dirty="0">
                <a:solidFill>
                  <a:schemeClr val="tx1"/>
                </a:solidFill>
              </a:rPr>
              <a:t>: «η καλή ηγεσία αποτελείται από την επίδειξη του μέσου όρου ανθρώπων πώς οι ανώτεροι άνθρωποι εργάζονται.»
</a:t>
            </a:r>
            <a:endParaRPr lang="en-US" i="1" dirty="0"/>
          </a:p>
          <a:p>
            <a:endParaRPr lang="es-ES" dirty="0"/>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Leadership Styles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el-GR" b="0" dirty="0">
                <a:solidFill>
                  <a:srgbClr val="F24F4F"/>
                </a:solidFill>
                <a:latin typeface="Cambria" panose="02040503050406030204" pitchFamily="18" charset="0"/>
              </a:rPr>
              <a:t>ΜΟΝΆΔΑ 3.</a:t>
            </a:r>
            <a:br>
              <a:rPr lang="el-GR" b="0" dirty="0">
                <a:solidFill>
                  <a:srgbClr val="F24F4F"/>
                </a:solidFill>
                <a:latin typeface="Cambria" panose="02040503050406030204" pitchFamily="18" charset="0"/>
              </a:rPr>
            </a:br>
            <a:r>
              <a:rPr lang="el-GR" b="0" dirty="0">
                <a:solidFill>
                  <a:srgbClr val="F24F4F"/>
                </a:solidFill>
                <a:latin typeface="Cambria" panose="02040503050406030204" pitchFamily="18" charset="0"/>
              </a:rPr>
              <a:t>ΑΠΟΤΕΛΕΣΜΑΤΙΚΉ ΕΠΙΚΟΙΝΩΝΊΑ ΣΕ </a:t>
            </a:r>
            <a:r>
              <a:rPr lang="el-GR" b="0" dirty="0" err="1">
                <a:solidFill>
                  <a:srgbClr val="F24F4F"/>
                </a:solidFill>
                <a:latin typeface="Cambria" panose="02040503050406030204" pitchFamily="18" charset="0"/>
              </a:rPr>
              <a:t>ΗΓΕΤΙΚΟΎς</a:t>
            </a:r>
            <a:r>
              <a:rPr lang="el-GR" b="0" dirty="0">
                <a:solidFill>
                  <a:srgbClr val="F24F4F"/>
                </a:solidFill>
                <a:latin typeface="Cambria" panose="02040503050406030204" pitchFamily="18" charset="0"/>
              </a:rPr>
              <a:t> </a:t>
            </a:r>
            <a:r>
              <a:rPr lang="el-GR" b="0" dirty="0" err="1">
                <a:solidFill>
                  <a:srgbClr val="F24F4F"/>
                </a:solidFill>
                <a:latin typeface="Cambria" panose="02040503050406030204" pitchFamily="18" charset="0"/>
              </a:rPr>
              <a:t>ΑΝΘΡΏΠΟΥς</a:t>
            </a:r>
            <a:r>
              <a:rPr lang="el-GR" b="0" dirty="0">
                <a:solidFill>
                  <a:srgbClr val="F24F4F"/>
                </a:solidFill>
                <a:latin typeface="Cambria" panose="02040503050406030204" pitchFamily="18" charset="0"/>
              </a:rPr>
              <a:t>
</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5" y="701520"/>
            <a:ext cx="7619564" cy="1396085"/>
          </a:xfrm>
        </p:spPr>
        <p:txBody>
          <a:bodyPr/>
          <a:lstStyle/>
          <a:p>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r>
              <a:rPr lang="el-GR" sz="3200" dirty="0">
                <a:solidFill>
                  <a:srgbClr val="F24F4F"/>
                </a:solidFill>
                <a:latin typeface="Cambria" panose="02040503050406030204" pitchFamily="18" charset="0"/>
              </a:rPr>
              <a:t>Η διαδικασία της αποτελεσματικής επικοινωνίας 
</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8457" y="2796467"/>
            <a:ext cx="7927085" cy="1794803"/>
          </a:xfrm>
        </p:spPr>
        <p:txBody>
          <a:bodyPr/>
          <a:lstStyle/>
          <a:p>
            <a:pPr algn="l">
              <a:lnSpc>
                <a:spcPct val="150000"/>
              </a:lnSpc>
            </a:pPr>
            <a:r>
              <a:rPr lang="el-GR" dirty="0">
                <a:solidFill>
                  <a:schemeClr val="tx1"/>
                </a:solidFill>
              </a:rPr>
              <a:t>Σκέψη: πρώτον, οι πληροφορίες υπάρχουν στο μυαλό του αποστολέα. Αυτό μπορεί να είναι μια έννοια, ιδέα, πληροφορίες, ή συναίσθημα.
Κωδικοποίηση: στη συνέχεια, ένα μήνυμα αποστέλλεται στο δέκτη με λέξεις ή άλλα σύμβολα.
Αποκωδικοποίηση: τέλος, ο δέκτης μεταφράζει τις λέξεις ή τα σύμβολα σε μια έννοια ή πληροφορίες που ένα άτομο μπορεί να καταλάβει.
</a:t>
            </a:r>
            <a:endParaRPr lang="es-ES" dirty="0"/>
          </a:p>
        </p:txBody>
      </p:sp>
      <p:sp>
        <p:nvSpPr>
          <p:cNvPr id="4" name="3 CuadroTexto"/>
          <p:cNvSpPr txBox="1"/>
          <p:nvPr/>
        </p:nvSpPr>
        <p:spPr>
          <a:xfrm>
            <a:off x="60960" y="206156"/>
            <a:ext cx="5222240" cy="738664"/>
          </a:xfrm>
          <a:prstGeom prst="rect">
            <a:avLst/>
          </a:prstGeom>
          <a:noFill/>
        </p:spPr>
        <p:txBody>
          <a:bodyPr wrap="square" rtlCol="0">
            <a:spAutoFit/>
          </a:bodyPr>
          <a:lstStyle/>
          <a:p>
            <a:r>
              <a:rPr lang="el-GR" dirty="0"/>
              <a:t>Μονάδα 3. ΑΠΟΤΕΛΕΣΜΑΤΙΚΉ ΕΠΙΚΟΙΝΩΝΊΑ ΣΕ </a:t>
            </a:r>
            <a:r>
              <a:rPr lang="el-GR" dirty="0" err="1"/>
              <a:t>ΗΓΕΤΙΚΟΎς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4192141"/>
              </p:ext>
            </p:extLst>
          </p:nvPr>
        </p:nvGraphicFramePr>
        <p:xfrm>
          <a:off x="2736426" y="1623393"/>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899" y="790143"/>
            <a:ext cx="7138200" cy="577267"/>
          </a:xfrm>
        </p:spPr>
        <p:txBody>
          <a:bodyPr/>
          <a:lstStyle/>
          <a:p>
            <a:r>
              <a:rPr lang="pl-PL" dirty="0">
                <a:solidFill>
                  <a:srgbClr val="F24F4F"/>
                </a:solidFill>
                <a:latin typeface="Cambria" panose="02040503050406030204" pitchFamily="18" charset="0"/>
              </a:rPr>
              <a:t> </a:t>
            </a:r>
            <a:r>
              <a:rPr lang="el-GR" dirty="0">
                <a:solidFill>
                  <a:srgbClr val="F24F4F"/>
                </a:solidFill>
                <a:latin typeface="Cambria" panose="02040503050406030204" pitchFamily="18" charset="0"/>
              </a:rPr>
              <a:t>Έντυπα επικοινωνίας</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93" y="1439919"/>
            <a:ext cx="7138198" cy="2540273"/>
          </a:xfrm>
        </p:spPr>
        <p:txBody>
          <a:bodyPr/>
          <a:lstStyle/>
          <a:p>
            <a:pPr algn="l" eaLnBrk="1" hangingPunct="1">
              <a:lnSpc>
                <a:spcPct val="80000"/>
              </a:lnSpc>
              <a:buNone/>
            </a:pPr>
            <a:r>
              <a:rPr lang="el-GR" dirty="0">
                <a:solidFill>
                  <a:schemeClr val="tx1"/>
                </a:solidFill>
              </a:rPr>
              <a:t>
Λεκτική επικοινωνία που συνίσταται στην παροχή πληροφοριών από τις προφορικές λέξεις
Μη λεκτική επικοινωνία που είναι η διαδικασία της επικοινωνίας μέσω της αποστολής και λήψης σιωπηλή συνθήματα μεταξύ των ανθρώπων 
Η μη λεκτική επικοινωνία περιλαμβάνει πολύ περισσότερο ότι μόνο η γλώσσα του σώματος.
Η μη λεκτική επικοινωνία περιλαμβάνει: Εμφάνιση (πανιά), ζώνες-απόσταση, έκφραση του προσώπου (επαφή με τα μάτια), γλώσσα του σώματος (χειρονομίες), αφή, φωνή (τόνος, πίσσα, δύναμη), καλοί τρόποι.
Υπάρχει επίσης η γραπτή επικοινωνία που είναι απλά η μεταφορά των πληροφοριών ή της διδασκαλίας με τη χρησιμοποίηση των γραπτών λέξεων.
</a:t>
            </a:r>
            <a:endParaRPr lang="en-GB" dirty="0">
              <a:solidFill>
                <a:schemeClr val="tx1"/>
              </a:solidFill>
            </a:endParaRPr>
          </a:p>
        </p:txBody>
      </p:sp>
      <p:sp>
        <p:nvSpPr>
          <p:cNvPr id="4" name="3 CuadroTexto"/>
          <p:cNvSpPr txBox="1"/>
          <p:nvPr/>
        </p:nvSpPr>
        <p:spPr>
          <a:xfrm>
            <a:off x="60960" y="206156"/>
            <a:ext cx="5222240" cy="738664"/>
          </a:xfrm>
          <a:prstGeom prst="rect">
            <a:avLst/>
          </a:prstGeom>
          <a:noFill/>
        </p:spPr>
        <p:txBody>
          <a:bodyPr wrap="square" rtlCol="0">
            <a:spAutoFit/>
          </a:bodyPr>
          <a:lstStyle/>
          <a:p>
            <a:r>
              <a:rPr lang="el-GR" dirty="0"/>
              <a:t>Μονάδα 3. ΑΠΟΤΕΛΕΣΜΑΤΙΚΉ ΕΠΙΚΟΙΝΩΝΊΑ ΣΕ </a:t>
            </a:r>
            <a:r>
              <a:rPr lang="el-GR" dirty="0" err="1"/>
              <a:t>ΗΓΕΤΙΚΟΎς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a16="http://schemas.microsoft.com/office/drawing/2014/main" id="{ADE8B59B-3D5D-4F46-8AA6-60E64EFD0D57}"/>
              </a:ext>
            </a:extLst>
          </p:cNvPr>
          <p:cNvSpPr/>
          <p:nvPr/>
        </p:nvSpPr>
        <p:spPr>
          <a:xfrm>
            <a:off x="714247" y="4052701"/>
            <a:ext cx="7715505" cy="609398"/>
          </a:xfrm>
          <a:prstGeom prst="rect">
            <a:avLst/>
          </a:prstGeom>
        </p:spPr>
        <p:txBody>
          <a:bodyPr wrap="square">
            <a:spAutoFit/>
          </a:bodyPr>
          <a:lstStyle/>
          <a:p>
            <a:pPr algn="just" eaLnBrk="1" hangingPunct="1">
              <a:lnSpc>
                <a:spcPct val="80000"/>
              </a:lnSpc>
              <a:buNone/>
            </a:pPr>
            <a:r>
              <a:rPr lang="el-GR" b="1" i="1" dirty="0"/>
              <a:t>Για να είναι ένας αποτελεσματικός ηγέτης της ομάδας, θα πρέπει να είναι άπταιστα σε όλες τις μορφές επικοινωνίας</a:t>
            </a:r>
            <a:r>
              <a:rPr lang="en-GB" b="1" i="1" dirty="0"/>
              <a:t>!</a:t>
            </a:r>
            <a:r>
              <a:rPr lang="en-GB" i="1" dirty="0"/>
              <a:t> </a:t>
            </a:r>
          </a:p>
          <a:p>
            <a:pPr algn="just" eaLnBrk="1" hangingPunct="1">
              <a:lnSpc>
                <a:spcPct val="80000"/>
              </a:lnSpc>
              <a:buNone/>
            </a:pPr>
            <a:endParaRPr lang="en-US" b="1" i="1" dirty="0"/>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016" y="1926108"/>
            <a:ext cx="2240386" cy="1472023"/>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27407"/>
            <a:ext cx="7138200" cy="616400"/>
          </a:xfrm>
        </p:spPr>
        <p:txBody>
          <a:bodyPr/>
          <a:lstStyle/>
          <a:p>
            <a:r>
              <a:rPr lang="el-GR" dirty="0">
                <a:solidFill>
                  <a:srgbClr val="F24F4F"/>
                </a:solidFill>
                <a:latin typeface="Cambria" panose="02040503050406030204" pitchFamily="18" charset="0"/>
              </a:rPr>
              <a:t>Αποτελεσματική Ανατροφοδότηση</a:t>
            </a:r>
            <a:r>
              <a:rPr lang="en-GB"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60960" y="1061618"/>
            <a:ext cx="3081735" cy="3318521"/>
          </a:xfrm>
        </p:spPr>
        <p:txBody>
          <a:bodyPr/>
          <a:lstStyle/>
          <a:p>
            <a:pPr algn="l">
              <a:lnSpc>
                <a:spcPct val="150000"/>
              </a:lnSpc>
              <a:buNone/>
            </a:pPr>
            <a:r>
              <a:rPr lang="en-GB" dirty="0">
                <a:solidFill>
                  <a:schemeClr val="tx1"/>
                </a:solidFill>
              </a:rPr>
              <a:t> </a:t>
            </a:r>
            <a:r>
              <a:rPr lang="el-GR" sz="1200" dirty="0">
                <a:solidFill>
                  <a:schemeClr val="tx1"/>
                </a:solidFill>
              </a:rPr>
              <a:t>Η ανάδραση είναι σημαντική για τους κορυφαίους ανθρώπους, είναι το κλειδί στη σχέση καθοδήγησης, και εκτελεί έναν πολύτιμο ρόλο σε:
βελτίωση της αυτογνωσίας
ενίσχυση της αυτοεκτίμησης
αυξάνοντας το ηθικό
ενθάρρυνση των ανθρώπων να θέλουν να μάθουν
προσφορά διαβεβαίωση
Κίνητρο
βελτίωση της ατομικής απόδοσης
</a:t>
            </a:r>
            <a:endParaRPr lang="en-GB" sz="1200" dirty="0">
              <a:solidFill>
                <a:schemeClr val="tx1"/>
              </a:solidFill>
            </a:endParaRPr>
          </a:p>
        </p:txBody>
      </p:sp>
      <p:sp>
        <p:nvSpPr>
          <p:cNvPr id="4" name="3 CuadroTexto"/>
          <p:cNvSpPr txBox="1"/>
          <p:nvPr/>
        </p:nvSpPr>
        <p:spPr>
          <a:xfrm>
            <a:off x="60960" y="206156"/>
            <a:ext cx="5222240" cy="738664"/>
          </a:xfrm>
          <a:prstGeom prst="rect">
            <a:avLst/>
          </a:prstGeom>
          <a:noFill/>
        </p:spPr>
        <p:txBody>
          <a:bodyPr wrap="square" rtlCol="0">
            <a:spAutoFit/>
          </a:bodyPr>
          <a:lstStyle/>
          <a:p>
            <a:r>
              <a:rPr lang="el-GR" dirty="0"/>
              <a:t>Μονάδα 3. ΑΠΟΤΕΛΕΣΜΑΤΙΚΉ ΕΠΙΚΟΙΝΩΝΊΑ ΣΕ </a:t>
            </a:r>
            <a:r>
              <a:rPr lang="el-GR" dirty="0" err="1"/>
              <a:t>ΗΓΕΤΙΚΟΎς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3161981718"/>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Obraz 9">
            <a:extLst>
              <a:ext uri="{FF2B5EF4-FFF2-40B4-BE49-F238E27FC236}">
                <a16:creationId xmlns:a16="http://schemas.microsoft.com/office/drawing/2014/main" id="{EECEBF0A-7215-EB4A-A307-348019E58D26}"/>
              </a:ext>
            </a:extLst>
          </p:cNvPr>
          <p:cNvPicPr>
            <a:picLocks noChangeAspect="1"/>
          </p:cNvPicPr>
          <p:nvPr/>
        </p:nvPicPr>
        <p:blipFill>
          <a:blip r:embed="rId10"/>
          <a:stretch>
            <a:fillRect/>
          </a:stretch>
        </p:blipFill>
        <p:spPr>
          <a:xfrm>
            <a:off x="7586965" y="1584706"/>
            <a:ext cx="1392936" cy="1114349"/>
          </a:xfrm>
          <a:prstGeom prst="rect">
            <a:avLst/>
          </a:prstGeom>
        </p:spPr>
      </p:pic>
      <p:pic>
        <p:nvPicPr>
          <p:cNvPr id="11" name="Obraz 10">
            <a:extLst>
              <a:ext uri="{FF2B5EF4-FFF2-40B4-BE49-F238E27FC236}">
                <a16:creationId xmlns:a16="http://schemas.microsoft.com/office/drawing/2014/main" id="{36B36B6A-C2D8-C64F-B39A-CD205A910225}"/>
              </a:ext>
            </a:extLst>
          </p:cNvPr>
          <p:cNvPicPr>
            <a:picLocks noChangeAspect="1"/>
          </p:cNvPicPr>
          <p:nvPr/>
        </p:nvPicPr>
        <p:blipFill>
          <a:blip r:embed="rId11"/>
          <a:stretch>
            <a:fillRect/>
          </a:stretch>
        </p:blipFill>
        <p:spPr>
          <a:xfrm>
            <a:off x="7812143" y="2639324"/>
            <a:ext cx="853029" cy="853029"/>
          </a:xfrm>
          <a:prstGeom prst="rect">
            <a:avLst/>
          </a:prstGeom>
        </p:spPr>
      </p:pic>
      <p:sp>
        <p:nvSpPr>
          <p:cNvPr id="12" name="Prostokąt 11"/>
          <p:cNvSpPr/>
          <p:nvPr/>
        </p:nvSpPr>
        <p:spPr>
          <a:xfrm>
            <a:off x="6740782" y="1469114"/>
            <a:ext cx="1879041" cy="523220"/>
          </a:xfrm>
          <a:prstGeom prst="rect">
            <a:avLst/>
          </a:prstGeom>
        </p:spPr>
        <p:txBody>
          <a:bodyPr wrap="none">
            <a:spAutoFit/>
          </a:bodyPr>
          <a:lstStyle/>
          <a:p>
            <a:pPr marL="139700" indent="0">
              <a:buNone/>
            </a:pPr>
            <a:r>
              <a:rPr lang="el-GR" b="1" dirty="0">
                <a:solidFill>
                  <a:schemeClr val="tx1"/>
                </a:solidFill>
              </a:rPr>
              <a:t>Τεχνική σάντουιτς
</a:t>
            </a:r>
            <a:endParaRPr lang="en-GB" b="1" dirty="0">
              <a:solidFill>
                <a:schemeClr val="tx1"/>
              </a:solidFill>
            </a:endParaRPr>
          </a:p>
        </p:txBody>
      </p:sp>
      <p:sp>
        <p:nvSpPr>
          <p:cNvPr id="13" name="Prostokąt 12"/>
          <p:cNvSpPr/>
          <p:nvPr/>
        </p:nvSpPr>
        <p:spPr>
          <a:xfrm>
            <a:off x="7001423" y="2564274"/>
            <a:ext cx="1234633" cy="523220"/>
          </a:xfrm>
          <a:prstGeom prst="rect">
            <a:avLst/>
          </a:prstGeom>
        </p:spPr>
        <p:txBody>
          <a:bodyPr wrap="none">
            <a:spAutoFit/>
          </a:bodyPr>
          <a:lstStyle/>
          <a:p>
            <a:pPr lvl="0" algn="ctr"/>
            <a:r>
              <a:rPr lang="el-GR" b="1" dirty="0"/>
              <a:t>Τεχνική Φιλί
</a:t>
            </a:r>
            <a:endParaRPr lang="en-GB" b="1" dirty="0"/>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4. ΟΙΚΟΔΌΜΗΣΗ ΚΑΙ ΑΝΆΠΤΥΞΗ ΟΜΆΔΩΝ 
</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11303"/>
            <a:ext cx="7138200" cy="651450"/>
          </a:xfrm>
        </p:spPr>
        <p:txBody>
          <a:bodyPr/>
          <a:lstStyle/>
          <a:p>
            <a:r>
              <a:rPr lang="el-GR" dirty="0">
                <a:solidFill>
                  <a:srgbClr val="F24F4F"/>
                </a:solidFill>
                <a:latin typeface="Cambria" panose="02040503050406030204" pitchFamily="18" charset="0"/>
              </a:rPr>
              <a:t>
Αποτελεσματικά χαρακτηριστικά ομάδας</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5520" y="2832415"/>
            <a:ext cx="5107210" cy="1746902"/>
          </a:xfrm>
        </p:spPr>
        <p:txBody>
          <a:bodyPr/>
          <a:lstStyle/>
          <a:p>
            <a:pPr lvl="0" algn="l" fontAlgn="base">
              <a:lnSpc>
                <a:spcPct val="150000"/>
              </a:lnSpc>
            </a:pPr>
            <a:r>
              <a:rPr lang="el-GR" dirty="0"/>
              <a:t>Κοινόχρηστες τιμές
Αμοιβαία εμπιστοσύνη
Εμπνευσμένο όραμα και στόχος
Δεξιότητες που απαιτούνται για την εκτέλεση εργασιών
Ανταμοιβή-αναγνώριση του επιτεύγματος προς τους στόχους
</a:t>
            </a:r>
            <a:endParaRPr lang="en-GB"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a:t>Unit 4. TEAM BUILDING AND DEVELOPMENT</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3175565" y="1730872"/>
            <a:ext cx="2317327" cy="1303496"/>
          </a:xfrm>
        </p:spPr>
      </p:pic>
      <p:sp>
        <p:nvSpPr>
          <p:cNvPr id="10" name="Prostokąt 9"/>
          <p:cNvSpPr/>
          <p:nvPr/>
        </p:nvSpPr>
        <p:spPr>
          <a:xfrm>
            <a:off x="97558" y="1562830"/>
            <a:ext cx="4572000" cy="1021883"/>
          </a:xfrm>
          <a:prstGeom prst="rect">
            <a:avLst/>
          </a:prstGeom>
        </p:spPr>
        <p:txBody>
          <a:bodyPr>
            <a:spAutoFit/>
          </a:bodyPr>
          <a:lstStyle/>
          <a:p>
            <a:pPr marL="139700" indent="0">
              <a:lnSpc>
                <a:spcPct val="150000"/>
              </a:lnSpc>
              <a:buNone/>
            </a:pPr>
            <a:r>
              <a:rPr lang="el-GR" b="1" dirty="0"/>
              <a:t>Μια ομάδα είναι μια ομάδα ατόμων, 
όλοι εργάζονται μαζί
για έναν κοινό σκοπό</a:t>
            </a:r>
            <a:r>
              <a:rPr lang="en-GB" b="1" dirty="0"/>
              <a:t>.</a:t>
            </a:r>
            <a:endParaRPr lang="en-GB"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06088"/>
          </a:xfrm>
        </p:spPr>
        <p:txBody>
          <a:bodyPr/>
          <a:lstStyle/>
          <a:p>
            <a:r>
              <a:rPr lang="el-GR" dirty="0">
                <a:solidFill>
                  <a:srgbClr val="F24F4F"/>
                </a:solidFill>
                <a:latin typeface="Cambria" panose="02040503050406030204" pitchFamily="18" charset="0"/>
              </a:rPr>
              <a:t>Μοντέλο ανάπτυξης ομάδας</a:t>
            </a:r>
            <a:endParaRPr lang="en-GB" dirty="0">
              <a:solidFill>
                <a:srgbClr val="F24F4F"/>
              </a:solidFill>
              <a:latin typeface="Cambria" panose="02040503050406030204" pitchFamily="18" charset="0"/>
            </a:endParaRP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dirty="0" err="1"/>
              <a:t>Unit</a:t>
            </a:r>
            <a:r>
              <a:rPr lang="es-ES" dirty="0"/>
              <a:t> 4. TEAM BUILDING AND DEVELOPMENT</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a16="http://schemas.microsoft.com/office/drawing/2014/main" id="{55798036-1210-0B4E-B5A0-B677A3DBBA22}"/>
              </a:ext>
            </a:extLst>
          </p:cNvPr>
          <p:cNvSpPr/>
          <p:nvPr/>
        </p:nvSpPr>
        <p:spPr>
          <a:xfrm>
            <a:off x="287087" y="1461927"/>
            <a:ext cx="8595804" cy="523220"/>
          </a:xfrm>
          <a:prstGeom prst="rect">
            <a:avLst/>
          </a:prstGeom>
        </p:spPr>
        <p:txBody>
          <a:bodyPr wrap="square">
            <a:spAutoFit/>
          </a:bodyPr>
          <a:lstStyle/>
          <a:p>
            <a:pPr algn="just">
              <a:buNone/>
            </a:pPr>
            <a:r>
              <a:rPr lang="el-GR" dirty="0"/>
              <a:t>Προσδιορίζεται από τον </a:t>
            </a:r>
            <a:r>
              <a:rPr lang="en-GB" dirty="0"/>
              <a:t>Tuckman, </a:t>
            </a:r>
            <a:r>
              <a:rPr lang="el-GR" dirty="0"/>
              <a:t>προσφέρει ένα θεμελιώδες ορισμό των ομάδων σταδίων περνούν κατά τη διάρκεια του κύκλου ζωής τους</a:t>
            </a:r>
            <a:r>
              <a:rPr lang="en-GB" dirty="0"/>
              <a:t>.</a:t>
            </a:r>
            <a:endParaRPr lang="en-US" dirty="0"/>
          </a:p>
        </p:txBody>
      </p:sp>
      <p:graphicFrame>
        <p:nvGraphicFramePr>
          <p:cNvPr id="13" name="Diagram 12">
            <a:extLst>
              <a:ext uri="{FF2B5EF4-FFF2-40B4-BE49-F238E27FC236}">
                <a16:creationId xmlns:a16="http://schemas.microsoft.com/office/drawing/2014/main" id="{FDD2417B-D4B3-584D-82D6-EA71D4209081}"/>
              </a:ext>
            </a:extLst>
          </p:cNvPr>
          <p:cNvGraphicFramePr/>
          <p:nvPr>
            <p:extLst>
              <p:ext uri="{D42A27DB-BD31-4B8C-83A1-F6EECF244321}">
                <p14:modId xmlns:p14="http://schemas.microsoft.com/office/powerpoint/2010/main" val="3423387616"/>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5600" y="325683"/>
            <a:ext cx="4704080" cy="1263600"/>
          </a:xfrm>
        </p:spPr>
        <p:txBody>
          <a:bodyPr/>
          <a:lstStyle/>
          <a:p>
            <a:r>
              <a:rPr lang="el-GR" dirty="0">
                <a:solidFill>
                  <a:srgbClr val="F24F4F"/>
                </a:solidFill>
                <a:latin typeface="Cambria" panose="02040503050406030204" pitchFamily="18" charset="0"/>
              </a:rPr>
              <a:t>Ρόλοι ομάδας 
</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5800" y="2037735"/>
            <a:ext cx="5060091" cy="1741500"/>
          </a:xfrm>
        </p:spPr>
        <p:txBody>
          <a:bodyPr/>
          <a:lstStyle/>
          <a:p>
            <a:pPr marL="139700" lvl="0" indent="0" algn="l" fontAlgn="base">
              <a:buNone/>
            </a:pPr>
            <a:endParaRPr lang="es-ES" dirty="0"/>
          </a:p>
        </p:txBody>
      </p:sp>
      <p:sp>
        <p:nvSpPr>
          <p:cNvPr id="4" name="3 CuadroTexto"/>
          <p:cNvSpPr txBox="1"/>
          <p:nvPr/>
        </p:nvSpPr>
        <p:spPr>
          <a:xfrm>
            <a:off x="432450" y="206156"/>
            <a:ext cx="5074732" cy="523220"/>
          </a:xfrm>
          <a:prstGeom prst="rect">
            <a:avLst/>
          </a:prstGeom>
          <a:noFill/>
        </p:spPr>
        <p:txBody>
          <a:bodyPr wrap="square" rtlCol="0">
            <a:spAutoFit/>
          </a:bodyPr>
          <a:lstStyle/>
          <a:p>
            <a:r>
              <a:rPr lang="el-GR" dirty="0"/>
              <a:t>Μονάδα 4. ΟΙΚΟΔΌΜΗΣΗ ΚΑΙ ΑΝΆΠΤΥΞΗ ΟΜΆΔΩΝ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a16="http://schemas.microsoft.com/office/drawing/2014/main" id="{8ED872F5-EE67-F94A-B668-6DC218563741}"/>
              </a:ext>
            </a:extLst>
          </p:cNvPr>
          <p:cNvSpPr>
            <a:spLocks noGrp="1"/>
          </p:cNvSpPr>
          <p:nvPr>
            <p:ph type="body" idx="1"/>
          </p:nvPr>
        </p:nvSpPr>
        <p:spPr>
          <a:xfrm>
            <a:off x="5208950" y="1677041"/>
            <a:ext cx="3520271" cy="2461029"/>
          </a:xfrm>
        </p:spPr>
        <p:txBody>
          <a:bodyPr/>
          <a:lstStyle/>
          <a:p>
            <a:pPr marL="139700" indent="0">
              <a:lnSpc>
                <a:spcPct val="150000"/>
              </a:lnSpc>
              <a:buNone/>
            </a:pPr>
            <a:r>
              <a:rPr lang="el-GR" dirty="0"/>
              <a:t>Σύμφωνα με </a:t>
            </a:r>
            <a:r>
              <a:rPr lang="el-GR" dirty="0" err="1"/>
              <a:t>Belbin</a:t>
            </a:r>
            <a:r>
              <a:rPr lang="el-GR" dirty="0"/>
              <a:t>, οι πιο επιτυχημένες ομάδες απαιτούν διαφορετικό είδος των ρόλων της ομάδας. Υπάρχουν υποτίθεται ότι είναι μέλη σε κάθε ομάδα, που είναι: 
Άνθρωποι προσανατολισμένοι
Προσανατολισμένη προς τη δράση 
Σκεπτόμενος προσανατολισμένος</a:t>
            </a:r>
            <a:endParaRPr lang="en-GB" dirty="0"/>
          </a:p>
        </p:txBody>
      </p:sp>
      <p:pic>
        <p:nvPicPr>
          <p:cNvPr id="12" name="Obraz 11">
            <a:extLst>
              <a:ext uri="{FF2B5EF4-FFF2-40B4-BE49-F238E27FC236}">
                <a16:creationId xmlns:a16="http://schemas.microsoft.com/office/drawing/2014/main" id="{300020B5-83C6-6147-AE5E-098C82FACECE}"/>
              </a:ext>
            </a:extLst>
          </p:cNvPr>
          <p:cNvPicPr>
            <a:picLocks noChangeAspect="1"/>
          </p:cNvPicPr>
          <p:nvPr/>
        </p:nvPicPr>
        <p:blipFill>
          <a:blip r:embed="rId4" cstate="print"/>
          <a:stretch>
            <a:fillRect/>
          </a:stretch>
        </p:blipFill>
        <p:spPr>
          <a:xfrm>
            <a:off x="-65205" y="1000762"/>
            <a:ext cx="5163934" cy="3464958"/>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5. </a:t>
            </a:r>
            <a:r>
              <a:rPr lang="el-GR" b="0" dirty="0" err="1">
                <a:solidFill>
                  <a:srgbClr val="F24F4F"/>
                </a:solidFill>
                <a:latin typeface="Cambria" panose="02040503050406030204" pitchFamily="18" charset="0"/>
              </a:rPr>
              <a:t>ΠΑΡΑΚΙΝΏΝΤΑς</a:t>
            </a:r>
            <a:r>
              <a:rPr lang="el-GR" b="0" dirty="0">
                <a:solidFill>
                  <a:srgbClr val="F24F4F"/>
                </a:solidFill>
                <a:latin typeface="Cambria" panose="02040503050406030204" pitchFamily="18" charset="0"/>
              </a:rPr>
              <a:t> </a:t>
            </a:r>
            <a:r>
              <a:rPr lang="el-GR" b="0" dirty="0" err="1">
                <a:solidFill>
                  <a:srgbClr val="F24F4F"/>
                </a:solidFill>
                <a:latin typeface="Cambria" panose="02040503050406030204" pitchFamily="18" charset="0"/>
              </a:rPr>
              <a:t>ΤΟΥς</a:t>
            </a:r>
            <a:r>
              <a:rPr lang="el-GR" b="0" dirty="0">
                <a:solidFill>
                  <a:srgbClr val="F24F4F"/>
                </a:solidFill>
                <a:latin typeface="Cambria" panose="02040503050406030204" pitchFamily="18" charset="0"/>
              </a:rPr>
              <a:t> </a:t>
            </a:r>
            <a:r>
              <a:rPr lang="el-GR" b="0" dirty="0" err="1">
                <a:solidFill>
                  <a:srgbClr val="F24F4F"/>
                </a:solidFill>
                <a:latin typeface="Cambria" panose="02040503050406030204" pitchFamily="18" charset="0"/>
              </a:rPr>
              <a:t>ΑΝΘΡΏΠΟΥς</a:t>
            </a:r>
            <a:r>
              <a:rPr lang="el-GR" b="0" dirty="0">
                <a:solidFill>
                  <a:srgbClr val="F24F4F"/>
                </a:solidFill>
                <a:latin typeface="Cambria" panose="02040503050406030204" pitchFamily="18" charset="0"/>
              </a:rPr>
              <a:t>
</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1. </a:t>
            </a:r>
            <a:br>
              <a:rPr lang="el-GR" sz="3200" b="0" dirty="0">
                <a:solidFill>
                  <a:srgbClr val="E06666"/>
                </a:solidFill>
                <a:latin typeface="Cambria"/>
                <a:ea typeface="Cambria"/>
                <a:cs typeface="Cambria"/>
                <a:sym typeface="Cambria"/>
              </a:rPr>
            </a:br>
            <a:r>
              <a:rPr lang="el-GR" sz="3200" b="0" dirty="0">
                <a:solidFill>
                  <a:srgbClr val="E06666"/>
                </a:solidFill>
                <a:latin typeface="Cambria"/>
                <a:ea typeface="Cambria"/>
                <a:cs typeface="Cambria"/>
                <a:sym typeface="Cambria"/>
              </a:rPr>
              <a:t>ΔΙΑΧΕΊΡΙΣΗ </a:t>
            </a:r>
            <a:r>
              <a:rPr lang="el-GR" sz="3200" b="0" dirty="0" err="1">
                <a:solidFill>
                  <a:srgbClr val="E06666"/>
                </a:solidFill>
                <a:latin typeface="Cambria"/>
                <a:ea typeface="Cambria"/>
                <a:cs typeface="Cambria"/>
                <a:sym typeface="Cambria"/>
              </a:rPr>
              <a:t>ΟΜΆΔΑς</a:t>
            </a:r>
            <a:r>
              <a:rPr lang="el-GR" sz="3200" b="0" dirty="0">
                <a:solidFill>
                  <a:srgbClr val="E06666"/>
                </a:solidFill>
                <a:latin typeface="Cambria"/>
                <a:ea typeface="Cambria"/>
                <a:cs typeface="Cambria"/>
                <a:sym typeface="Cambria"/>
              </a:rPr>
              <a:t> ΚΑΙ ΗΓΕΣΊΑ
</a:t>
            </a:r>
            <a:endParaRPr lang="en-GB"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0556" y="718554"/>
            <a:ext cx="7138200" cy="755315"/>
          </a:xfrm>
        </p:spPr>
        <p:txBody>
          <a:bodyPr/>
          <a:lstStyle/>
          <a:p>
            <a:r>
              <a:rPr lang="el-GR" dirty="0">
                <a:solidFill>
                  <a:srgbClr val="F24F4F"/>
                </a:solidFill>
                <a:latin typeface="Cambria" panose="02040503050406030204" pitchFamily="18" charset="0"/>
              </a:rPr>
              <a:t>Τι είναι το κίνητρο</a:t>
            </a:r>
            <a:r>
              <a:rPr lang="en-GB" dirty="0">
                <a:solidFill>
                  <a:srgbClr val="F24F4F"/>
                </a:solidFill>
                <a:latin typeface="Cambria" panose="02040503050406030204" pitchFamily="18" charset="0"/>
              </a:rPr>
              <a:t>? </a:t>
            </a:r>
            <a:r>
              <a:rPr lang="es-ES"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242696" y="1516670"/>
            <a:ext cx="7301956" cy="2440502"/>
          </a:xfrm>
        </p:spPr>
        <p:txBody>
          <a:bodyPr/>
          <a:lstStyle/>
          <a:p>
            <a:pPr marL="139700" indent="0" algn="just">
              <a:buNone/>
            </a:pPr>
            <a:r>
              <a:rPr lang="en-GB" b="1" dirty="0">
                <a:solidFill>
                  <a:schemeClr val="tx1"/>
                </a:solidFill>
              </a:rPr>
              <a:t>Employee motivation </a:t>
            </a:r>
            <a:r>
              <a:rPr lang="en-GB" dirty="0">
                <a:solidFill>
                  <a:schemeClr val="tx1"/>
                </a:solidFill>
              </a:rPr>
              <a:t>has been broadly defined as the psychological forces that determine the direction of a person's </a:t>
            </a:r>
            <a:r>
              <a:rPr lang="en-GB" dirty="0" err="1">
                <a:solidFill>
                  <a:schemeClr val="tx1"/>
                </a:solidFill>
              </a:rPr>
              <a:t>behavior</a:t>
            </a:r>
            <a:r>
              <a:rPr lang="en-GB" dirty="0">
                <a:solidFill>
                  <a:schemeClr val="tx1"/>
                </a:solidFill>
              </a:rPr>
              <a:t> in a team or an organization. Employee motivation describes how committed is an employee to his job, how engaged he feels with the company's goals and how empowered he feels in his daily work.</a:t>
            </a:r>
          </a:p>
          <a:p>
            <a:pPr algn="l"/>
            <a:endParaRPr lang="en-GB" dirty="0">
              <a:solidFill>
                <a:schemeClr val="tx1"/>
              </a:solidFill>
            </a:endParaRPr>
          </a:p>
          <a:p>
            <a:pPr algn="just"/>
            <a:r>
              <a:rPr lang="el-GR" b="1" i="1" dirty="0">
                <a:solidFill>
                  <a:srgbClr val="FF0000"/>
                </a:solidFill>
              </a:rPr>
              <a:t>Γιατί είναι σημαντικό</a:t>
            </a:r>
            <a:r>
              <a:rPr lang="en-GB" b="1" i="1" dirty="0">
                <a:solidFill>
                  <a:srgbClr val="FF0000"/>
                </a:solidFill>
              </a:rPr>
              <a:t>? </a:t>
            </a:r>
          </a:p>
          <a:p>
            <a:pPr marL="139700" indent="0" algn="just">
              <a:buNone/>
            </a:pPr>
            <a:r>
              <a:rPr lang="el-GR" dirty="0">
                <a:solidFill>
                  <a:schemeClr val="tx1"/>
                </a:solidFill>
              </a:rPr>
              <a:t>Οι δραστήριοι εργαζόμενοι είναι πιο ικανοποιημένοι και ευχαριστημένοι στην εργασία, παραμένουν εστιασμένοι και εργάζονται πιο αποτελεσματικά για την επίτευξη των στόχων και την απόκτηση των ανταμοιβών που επιδιώκουν. Οι εργαζόμενοι με κίνητρα μπορούν να βοηθήσουν στην αύξηση της ποιότητας της εργασίας και της παραγωγικότητας καθώς και στη μείωση του κόστους. 
</a:t>
            </a:r>
            <a:endParaRPr lang="en-GB" dirty="0">
              <a:solidFill>
                <a:schemeClr val="tx1"/>
              </a:solidFill>
            </a:endParaRPr>
          </a:p>
        </p:txBody>
      </p:sp>
      <p:sp>
        <p:nvSpPr>
          <p:cNvPr id="4" name="3 CuadroTexto"/>
          <p:cNvSpPr txBox="1"/>
          <p:nvPr/>
        </p:nvSpPr>
        <p:spPr>
          <a:xfrm>
            <a:off x="432450" y="206156"/>
            <a:ext cx="3121455" cy="738664"/>
          </a:xfrm>
          <a:prstGeom prst="rect">
            <a:avLst/>
          </a:prstGeom>
          <a:noFill/>
        </p:spPr>
        <p:txBody>
          <a:bodyPr wrap="square" rtlCol="0">
            <a:spAutoFit/>
          </a:bodyPr>
          <a:lstStyle/>
          <a:p>
            <a:r>
              <a:rPr lang="el-GR" dirty="0"/>
              <a:t>Μονάδα 5. </a:t>
            </a:r>
            <a:r>
              <a:rPr lang="el-GR" dirty="0" err="1"/>
              <a:t>ΠΑΡΑΚΙΝΏΝΤΑς</a:t>
            </a:r>
            <a:r>
              <a:rPr lang="el-GR" dirty="0"/>
              <a:t> </a:t>
            </a:r>
            <a:r>
              <a:rPr lang="el-GR" dirty="0" err="1"/>
              <a:t>ΤΟΥς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Cognitive evaluation theory  </a:t>
            </a:r>
          </a:p>
        </p:txBody>
      </p:sp>
      <p:sp>
        <p:nvSpPr>
          <p:cNvPr id="3" name="2 Marcador de texto"/>
          <p:cNvSpPr>
            <a:spLocks noGrp="1"/>
          </p:cNvSpPr>
          <p:nvPr>
            <p:ph type="body" idx="1"/>
          </p:nvPr>
        </p:nvSpPr>
        <p:spPr>
          <a:xfrm>
            <a:off x="838850" y="1876516"/>
            <a:ext cx="7501811" cy="2085919"/>
          </a:xfrm>
        </p:spPr>
        <p:txBody>
          <a:bodyPr/>
          <a:lstStyle/>
          <a:p>
            <a:pPr algn="l">
              <a:lnSpc>
                <a:spcPct val="150000"/>
              </a:lnSpc>
              <a:buNone/>
            </a:pPr>
            <a:r>
              <a:rPr lang="en-GB" dirty="0">
                <a:solidFill>
                  <a:schemeClr val="tx1"/>
                </a:solidFill>
              </a:rPr>
              <a:t>Job motivation can be extrinsic or intrinsic, meaning an employee's motivating factors can come from internal or external sources.</a:t>
            </a:r>
          </a:p>
          <a:p>
            <a:pPr algn="l">
              <a:lnSpc>
                <a:spcPct val="150000"/>
              </a:lnSpc>
            </a:pPr>
            <a:r>
              <a:rPr lang="en-GB" b="1" dirty="0">
                <a:solidFill>
                  <a:schemeClr val="tx1"/>
                </a:solidFill>
              </a:rPr>
              <a:t>Intrinsic motivators</a:t>
            </a:r>
            <a:r>
              <a:rPr lang="en-GB" dirty="0">
                <a:solidFill>
                  <a:schemeClr val="tx1"/>
                </a:solidFill>
              </a:rPr>
              <a:t>:  achievement, responsibility and competence, motivators that come from the actual performance of the task or job – the intrinsic interest of the work.</a:t>
            </a:r>
          </a:p>
          <a:p>
            <a:pPr algn="l">
              <a:lnSpc>
                <a:spcPct val="150000"/>
              </a:lnSpc>
            </a:pPr>
            <a:r>
              <a:rPr lang="en-GB" b="1" dirty="0">
                <a:solidFill>
                  <a:schemeClr val="tx1"/>
                </a:solidFill>
              </a:rPr>
              <a:t>Extrinsic motivators</a:t>
            </a:r>
            <a:r>
              <a:rPr lang="en-GB" dirty="0">
                <a:solidFill>
                  <a:schemeClr val="tx1"/>
                </a:solidFill>
              </a:rPr>
              <a:t>:  pay, promotion, feedback, working conditions – things that come from a person's environment, controlled by others.</a:t>
            </a: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MOTIVATING PEOPLE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4495" y="308374"/>
            <a:ext cx="6655009" cy="1111741"/>
          </a:xfrm>
        </p:spPr>
        <p:txBody>
          <a:bodyPr/>
          <a:lstStyle/>
          <a:p>
            <a:r>
              <a:rPr lang="en-GB" dirty="0">
                <a:solidFill>
                  <a:srgbClr val="F24F4F"/>
                </a:solidFill>
                <a:latin typeface="Cambria" panose="02040503050406030204" pitchFamily="18" charset="0"/>
              </a:rPr>
              <a:t>Maslow </a:t>
            </a:r>
            <a:r>
              <a:rPr lang="el-GR" dirty="0">
                <a:solidFill>
                  <a:srgbClr val="F24F4F"/>
                </a:solidFill>
                <a:latin typeface="Cambria" panose="02040503050406030204" pitchFamily="18" charset="0"/>
              </a:rPr>
              <a:t>ιεράρχηση των αναγκών</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5720576" y="3570372"/>
            <a:ext cx="2518082" cy="379458"/>
          </a:xfrm>
        </p:spPr>
        <p:txBody>
          <a:bodyPr/>
          <a:lstStyle/>
          <a:p>
            <a:endParaRPr lang="es-ES" dirty="0"/>
          </a:p>
        </p:txBody>
      </p:sp>
      <p:sp>
        <p:nvSpPr>
          <p:cNvPr id="4" name="3 CuadroTexto"/>
          <p:cNvSpPr txBox="1"/>
          <p:nvPr/>
        </p:nvSpPr>
        <p:spPr>
          <a:xfrm>
            <a:off x="432450" y="206156"/>
            <a:ext cx="3121455" cy="738664"/>
          </a:xfrm>
          <a:prstGeom prst="rect">
            <a:avLst/>
          </a:prstGeom>
          <a:noFill/>
        </p:spPr>
        <p:txBody>
          <a:bodyPr wrap="square" rtlCol="0">
            <a:spAutoFit/>
          </a:bodyPr>
          <a:lstStyle/>
          <a:p>
            <a:r>
              <a:rPr lang="el-GR" dirty="0"/>
              <a:t>Μονάδα 5. </a:t>
            </a:r>
            <a:r>
              <a:rPr lang="el-GR" dirty="0" err="1"/>
              <a:t>ΠΑΡΑΚΙΝΏΝΤΑς</a:t>
            </a:r>
            <a:r>
              <a:rPr lang="el-GR" dirty="0"/>
              <a:t> </a:t>
            </a:r>
            <a:r>
              <a:rPr lang="el-GR" dirty="0" err="1"/>
              <a:t>ΤΟΥς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87725508"/>
              </p:ext>
            </p:extLst>
          </p:nvPr>
        </p:nvGraphicFramePr>
        <p:xfrm>
          <a:off x="1099127" y="1946934"/>
          <a:ext cx="6513644" cy="2953307"/>
        </p:xfrm>
        <a:graphic>
          <a:graphicData uri="http://schemas.openxmlformats.org/drawingml/2006/table">
            <a:tbl>
              <a:tblPr firstRow="1" bandRow="1">
                <a:tableStyleId>{5C22544A-7EE6-4342-B048-85BDC9FD1C3A}</a:tableStyleId>
              </a:tblPr>
              <a:tblGrid>
                <a:gridCol w="2172102">
                  <a:extLst>
                    <a:ext uri="{9D8B030D-6E8A-4147-A177-3AD203B41FA5}">
                      <a16:colId xmlns:a16="http://schemas.microsoft.com/office/drawing/2014/main" val="20000"/>
                    </a:ext>
                  </a:extLst>
                </a:gridCol>
                <a:gridCol w="2170771">
                  <a:extLst>
                    <a:ext uri="{9D8B030D-6E8A-4147-A177-3AD203B41FA5}">
                      <a16:colId xmlns:a16="http://schemas.microsoft.com/office/drawing/2014/main" val="20001"/>
                    </a:ext>
                  </a:extLst>
                </a:gridCol>
                <a:gridCol w="2170771">
                  <a:extLst>
                    <a:ext uri="{9D8B030D-6E8A-4147-A177-3AD203B41FA5}">
                      <a16:colId xmlns:a16="http://schemas.microsoft.com/office/drawing/2014/main" val="20002"/>
                    </a:ext>
                  </a:extLst>
                </a:gridCol>
              </a:tblGrid>
              <a:tr h="320597">
                <a:tc>
                  <a:txBody>
                    <a:bodyPr/>
                    <a:lstStyle/>
                    <a:p>
                      <a:pPr algn="ctr"/>
                      <a:r>
                        <a:rPr lang="pl-PL" sz="1100" dirty="0">
                          <a:solidFill>
                            <a:schemeClr val="tx1"/>
                          </a:solidFill>
                        </a:rPr>
                        <a:t> </a:t>
                      </a:r>
                      <a:r>
                        <a:rPr lang="pl-PL" sz="1100" dirty="0" err="1">
                          <a:solidFill>
                            <a:schemeClr val="tx1"/>
                          </a:solidFill>
                        </a:rPr>
                        <a:t>Needs</a:t>
                      </a:r>
                      <a:endParaRPr lang="pl-PL" sz="1100" dirty="0">
                        <a:solidFill>
                          <a:schemeClr val="tx1"/>
                        </a:solidFill>
                      </a:endParaRPr>
                    </a:p>
                  </a:txBody>
                  <a:tcPr marL="28575" marR="28575" marT="28575" marB="28575" anchor="ctr"/>
                </a:tc>
                <a:tc>
                  <a:txBody>
                    <a:bodyPr/>
                    <a:lstStyle/>
                    <a:p>
                      <a:pPr algn="ctr"/>
                      <a:r>
                        <a:rPr lang="pl-PL" sz="1100" dirty="0">
                          <a:solidFill>
                            <a:schemeClr val="tx1"/>
                          </a:solidFill>
                        </a:rPr>
                        <a:t>Home </a:t>
                      </a:r>
                    </a:p>
                  </a:txBody>
                  <a:tcPr marL="68580" marR="68580" marT="34290" marB="34290"/>
                </a:tc>
                <a:tc>
                  <a:txBody>
                    <a:bodyPr/>
                    <a:lstStyle/>
                    <a:p>
                      <a:pPr algn="ctr"/>
                      <a:r>
                        <a:rPr lang="pl-PL" sz="1100" dirty="0">
                          <a:solidFill>
                            <a:schemeClr val="tx1"/>
                          </a:solidFill>
                        </a:rPr>
                        <a:t>At the </a:t>
                      </a:r>
                      <a:r>
                        <a:rPr lang="pl-PL" sz="1100" dirty="0" err="1">
                          <a:solidFill>
                            <a:schemeClr val="tx1"/>
                          </a:solidFill>
                        </a:rPr>
                        <a:t>work</a:t>
                      </a:r>
                      <a:r>
                        <a:rPr lang="pl-PL" sz="1100" dirty="0">
                          <a:solidFill>
                            <a:schemeClr val="tx1"/>
                          </a:solidFill>
                        </a:rPr>
                        <a:t> place </a:t>
                      </a:r>
                    </a:p>
                  </a:txBody>
                  <a:tcPr marL="68580" marR="68580" marT="34290" marB="34290"/>
                </a:tc>
                <a:extLst>
                  <a:ext uri="{0D108BD9-81ED-4DB2-BD59-A6C34878D82A}">
                    <a16:rowId xmlns:a16="http://schemas.microsoft.com/office/drawing/2014/main" val="10000"/>
                  </a:ext>
                </a:extLst>
              </a:tr>
              <a:tr h="452350">
                <a:tc>
                  <a:txBody>
                    <a:bodyPr/>
                    <a:lstStyle/>
                    <a:p>
                      <a:r>
                        <a:rPr lang="el-GR" sz="1100" b="1" noProof="0" dirty="0" err="1"/>
                        <a:t>Αυτο</a:t>
                      </a:r>
                      <a:r>
                        <a:rPr lang="el-GR" sz="1100" b="1" noProof="0" dirty="0"/>
                        <a:t>-πραγματοποίηση
</a:t>
                      </a:r>
                      <a:endParaRPr lang="en-GB" sz="1100" noProof="0" dirty="0"/>
                    </a:p>
                  </a:txBody>
                  <a:tcPr marL="28575" marR="28575" marT="28575" marB="28575" anchor="ctr"/>
                </a:tc>
                <a:tc>
                  <a:txBody>
                    <a:bodyPr/>
                    <a:lstStyle/>
                    <a:p>
                      <a:r>
                        <a:rPr lang="el-GR" sz="1100" noProof="0" dirty="0"/>
                        <a:t>Εκπαίδευση, θρησκεία, χόμπι, προσωπική ανάπτυξη
</a:t>
                      </a:r>
                      <a:endParaRPr lang="en-GB" sz="1100" noProof="0" dirty="0"/>
                    </a:p>
                  </a:txBody>
                  <a:tcPr marL="28575" marR="28575" marT="28575" marB="28575" anchor="ctr"/>
                </a:tc>
                <a:tc>
                  <a:txBody>
                    <a:bodyPr/>
                    <a:lstStyle/>
                    <a:p>
                      <a:r>
                        <a:rPr lang="el-GR" sz="1100" noProof="0" dirty="0"/>
                        <a:t>Εκπαίδευση, προώθηση, ανάπτυξη, δημιουργικότητα
</a:t>
                      </a:r>
                      <a:endParaRPr lang="en-GB" sz="1100" noProof="0" dirty="0"/>
                    </a:p>
                  </a:txBody>
                  <a:tcPr marL="28575" marR="28575" marT="28575" marB="28575" anchor="ctr"/>
                </a:tc>
                <a:extLst>
                  <a:ext uri="{0D108BD9-81ED-4DB2-BD59-A6C34878D82A}">
                    <a16:rowId xmlns:a16="http://schemas.microsoft.com/office/drawing/2014/main" val="10001"/>
                  </a:ext>
                </a:extLst>
              </a:tr>
              <a:tr h="452350">
                <a:tc>
                  <a:txBody>
                    <a:bodyPr/>
                    <a:lstStyle/>
                    <a:p>
                      <a:r>
                        <a:rPr lang="el-GR" sz="1100" b="1" noProof="0" dirty="0"/>
                        <a:t>Εκτίμηση
</a:t>
                      </a:r>
                      <a:endParaRPr lang="en-GB" sz="1100" noProof="0" dirty="0"/>
                    </a:p>
                  </a:txBody>
                  <a:tcPr marL="28575" marR="28575" marT="28575" marB="28575" anchor="ctr"/>
                </a:tc>
                <a:tc>
                  <a:txBody>
                    <a:bodyPr/>
                    <a:lstStyle/>
                    <a:p>
                      <a:r>
                        <a:rPr lang="el-GR" sz="1100" noProof="0" dirty="0"/>
                        <a:t>Έγκριση της οικογένειας, φίλοι, Κοινότητα
</a:t>
                      </a:r>
                      <a:endParaRPr lang="en-GB" sz="1100" noProof="0" dirty="0"/>
                    </a:p>
                  </a:txBody>
                  <a:tcPr marL="28575" marR="28575" marT="28575" marB="28575" anchor="ctr"/>
                </a:tc>
                <a:tc>
                  <a:txBody>
                    <a:bodyPr/>
                    <a:lstStyle/>
                    <a:p>
                      <a:r>
                        <a:rPr lang="el-GR" sz="1100" noProof="0" dirty="0"/>
                        <a:t>Αναγνώριση, υψηλή θέση, υπευθυνότητα</a:t>
                      </a:r>
                      <a:r>
                        <a:rPr lang="en-GB" sz="1100" noProof="0" dirty="0"/>
                        <a:t>,</a:t>
                      </a:r>
                    </a:p>
                  </a:txBody>
                  <a:tcPr marL="28575" marR="28575" marT="28575" marB="28575" anchor="ctr"/>
                </a:tc>
                <a:extLst>
                  <a:ext uri="{0D108BD9-81ED-4DB2-BD59-A6C34878D82A}">
                    <a16:rowId xmlns:a16="http://schemas.microsoft.com/office/drawing/2014/main" val="10002"/>
                  </a:ext>
                </a:extLst>
              </a:tr>
              <a:tr h="452350">
                <a:tc>
                  <a:txBody>
                    <a:bodyPr/>
                    <a:lstStyle/>
                    <a:p>
                      <a:r>
                        <a:rPr lang="el-GR" sz="1100" b="1" noProof="0" dirty="0" err="1"/>
                        <a:t>Κοινονοικοποίηση</a:t>
                      </a:r>
                      <a:r>
                        <a:rPr lang="en-GB" sz="1100" b="1" noProof="0" dirty="0"/>
                        <a:t>
</a:t>
                      </a:r>
                      <a:endParaRPr lang="en-GB" sz="1100" noProof="0" dirty="0"/>
                    </a:p>
                  </a:txBody>
                  <a:tcPr marL="28575" marR="28575" marT="28575" marB="28575" anchor="ctr"/>
                </a:tc>
                <a:tc>
                  <a:txBody>
                    <a:bodyPr/>
                    <a:lstStyle/>
                    <a:p>
                      <a:r>
                        <a:rPr lang="en-GB" sz="1100" noProof="0" dirty="0"/>
                        <a:t>Family, friends, clubs</a:t>
                      </a:r>
                    </a:p>
                  </a:txBody>
                  <a:tcPr marL="28575" marR="28575" marT="28575" marB="28575" anchor="ctr"/>
                </a:tc>
                <a:tc>
                  <a:txBody>
                    <a:bodyPr/>
                    <a:lstStyle/>
                    <a:p>
                      <a:r>
                        <a:rPr lang="el-GR" sz="1100" noProof="0" dirty="0"/>
                        <a:t>Ομάδες, συνεργάτες, πελάτες, ηγέτες, </a:t>
                      </a:r>
                      <a:r>
                        <a:rPr lang="el-GR" sz="1100" noProof="0" dirty="0" err="1"/>
                        <a:t>υφισταμένοι</a:t>
                      </a:r>
                      <a:r>
                        <a:rPr lang="el-GR" sz="1100" noProof="0" dirty="0"/>
                        <a:t>, σχέσεις
</a:t>
                      </a:r>
                      <a:endParaRPr lang="en-GB" sz="1100" noProof="0" dirty="0"/>
                    </a:p>
                  </a:txBody>
                  <a:tcPr marL="28575" marR="28575" marT="28575" marB="28575" anchor="ctr"/>
                </a:tc>
                <a:extLst>
                  <a:ext uri="{0D108BD9-81ED-4DB2-BD59-A6C34878D82A}">
                    <a16:rowId xmlns:a16="http://schemas.microsoft.com/office/drawing/2014/main" val="10003"/>
                  </a:ext>
                </a:extLst>
              </a:tr>
              <a:tr h="452350">
                <a:tc>
                  <a:txBody>
                    <a:bodyPr/>
                    <a:lstStyle/>
                    <a:p>
                      <a:r>
                        <a:rPr lang="el-GR" sz="1100" b="1" noProof="0" dirty="0"/>
                        <a:t>Ασφάλεια
</a:t>
                      </a:r>
                      <a:endParaRPr lang="en-GB" sz="1100" noProof="0" dirty="0"/>
                    </a:p>
                  </a:txBody>
                  <a:tcPr marL="28575" marR="28575" marT="28575" marB="28575" anchor="ctr"/>
                </a:tc>
                <a:tc>
                  <a:txBody>
                    <a:bodyPr/>
                    <a:lstStyle/>
                    <a:p>
                      <a:r>
                        <a:rPr lang="el-GR" sz="1100" noProof="0" dirty="0"/>
                        <a:t>Ελευθερία από τον πόλεμο, τη βία
</a:t>
                      </a:r>
                      <a:endParaRPr lang="en-GB" sz="1100" noProof="0" dirty="0"/>
                    </a:p>
                  </a:txBody>
                  <a:tcPr marL="28575" marR="28575" marT="28575" marB="28575" anchor="ctr"/>
                </a:tc>
                <a:tc>
                  <a:txBody>
                    <a:bodyPr/>
                    <a:lstStyle/>
                    <a:p>
                      <a:r>
                        <a:rPr lang="el-GR" sz="1100" noProof="0" dirty="0"/>
                        <a:t>Ασφάλεια εργασίας, ασφάλεια εργασίας, ασφάλιση υγείας
</a:t>
                      </a:r>
                      <a:endParaRPr lang="en-GB" sz="1100" noProof="0" dirty="0"/>
                    </a:p>
                  </a:txBody>
                  <a:tcPr marL="28575" marR="28575" marT="28575" marB="28575" anchor="ctr"/>
                </a:tc>
                <a:extLst>
                  <a:ext uri="{0D108BD9-81ED-4DB2-BD59-A6C34878D82A}">
                    <a16:rowId xmlns:a16="http://schemas.microsoft.com/office/drawing/2014/main" val="10004"/>
                  </a:ext>
                </a:extLst>
              </a:tr>
              <a:tr h="320597">
                <a:tc>
                  <a:txBody>
                    <a:bodyPr/>
                    <a:lstStyle/>
                    <a:p>
                      <a:r>
                        <a:rPr lang="en-GB" sz="1100" b="1" noProof="0" dirty="0"/>
                        <a:t>Physiological</a:t>
                      </a:r>
                      <a:endParaRPr lang="en-GB" sz="1100" noProof="0" dirty="0"/>
                    </a:p>
                  </a:txBody>
                  <a:tcPr marL="28575" marR="28575" marT="28575" marB="28575" anchor="ctr"/>
                </a:tc>
                <a:tc>
                  <a:txBody>
                    <a:bodyPr/>
                    <a:lstStyle/>
                    <a:p>
                      <a:r>
                        <a:rPr lang="el-GR" sz="1100" noProof="0" dirty="0"/>
                        <a:t>Τροφή</a:t>
                      </a:r>
                      <a:endParaRPr lang="en-GB" sz="1100" noProof="0" dirty="0"/>
                    </a:p>
                  </a:txBody>
                  <a:tcPr marL="28575" marR="28575" marT="28575" marB="28575" anchor="ctr"/>
                </a:tc>
                <a:tc>
                  <a:txBody>
                    <a:bodyPr/>
                    <a:lstStyle/>
                    <a:p>
                      <a:r>
                        <a:rPr lang="el-GR" sz="1100" noProof="0" dirty="0"/>
                        <a:t>Θέρμανση, Κλιματισμός, </a:t>
                      </a:r>
                      <a:r>
                        <a:rPr lang="el-GR" sz="1100" noProof="0" dirty="0" err="1"/>
                        <a:t>βάσικός</a:t>
                      </a:r>
                      <a:r>
                        <a:rPr lang="el-GR" sz="1100" noProof="0" dirty="0"/>
                        <a:t> </a:t>
                      </a:r>
                      <a:r>
                        <a:rPr lang="el-GR" sz="1100" noProof="0" dirty="0" err="1"/>
                        <a:t>μισθόςΔιαλείμματα</a:t>
                      </a:r>
                      <a:r>
                        <a:rPr lang="en-GB" sz="1100" noProof="0" dirty="0"/>
                        <a:t>, </a:t>
                      </a:r>
                    </a:p>
                  </a:txBody>
                  <a:tcPr marL="28575" marR="28575" marT="28575" marB="28575" anchor="ctr"/>
                </a:tc>
                <a:extLst>
                  <a:ext uri="{0D108BD9-81ED-4DB2-BD59-A6C34878D82A}">
                    <a16:rowId xmlns:a16="http://schemas.microsoft.com/office/drawing/2014/main" val="10005"/>
                  </a:ext>
                </a:extLst>
              </a:tr>
            </a:tbl>
          </a:graphicData>
        </a:graphic>
      </p:graphicFrame>
      <p:sp>
        <p:nvSpPr>
          <p:cNvPr id="10" name="pole tekstowe 9"/>
          <p:cNvSpPr txBox="1"/>
          <p:nvPr/>
        </p:nvSpPr>
        <p:spPr>
          <a:xfrm>
            <a:off x="1018865" y="1430111"/>
            <a:ext cx="7106270" cy="738664"/>
          </a:xfrm>
          <a:prstGeom prst="rect">
            <a:avLst/>
          </a:prstGeom>
          <a:noFill/>
        </p:spPr>
        <p:txBody>
          <a:bodyPr wrap="square" rtlCol="0">
            <a:spAutoFit/>
          </a:bodyPr>
          <a:lstStyle/>
          <a:p>
            <a:pPr algn="ctr"/>
            <a:r>
              <a:rPr lang="el-GR" b="1" i="1" dirty="0"/>
              <a:t>Τι περιμένουν οι άνθρωποι; 
Ως ηγέτης, μπορείτε να τους βοηθήσει να βρουν αυτό που ψάχνουν
</a:t>
            </a:r>
            <a:endParaRPr lang="en-GB" b="1" i="1" dirty="0"/>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64"/>
            <a:ext cx="7138200" cy="993406"/>
          </a:xfrm>
        </p:spPr>
        <p:txBody>
          <a:bodyPr/>
          <a:lstStyle/>
          <a:p>
            <a:r>
              <a:rPr lang="el-GR" sz="2800" dirty="0">
                <a:solidFill>
                  <a:srgbClr val="F24F4F"/>
                </a:solidFill>
                <a:latin typeface="Cambria" panose="02040503050406030204" pitchFamily="18" charset="0"/>
              </a:rPr>
              <a:t>Πως να παρακινείτε τους ανθρώπους</a:t>
            </a:r>
            <a:r>
              <a:rPr lang="en-GB" sz="28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104987" y="1045986"/>
            <a:ext cx="8378612" cy="1842813"/>
          </a:xfrm>
        </p:spPr>
        <p:txBody>
          <a:bodyPr/>
          <a:lstStyle/>
          <a:p>
            <a:pPr algn="l">
              <a:buFont typeface="Wingdings" pitchFamily="2" charset="2"/>
              <a:buChar char="Ø"/>
            </a:pPr>
            <a:r>
              <a:rPr lang="el-GR" sz="1200" dirty="0">
                <a:solidFill>
                  <a:schemeClr val="tx1"/>
                </a:solidFill>
              </a:rPr>
              <a:t>Χρήση φιλοφρονήσεις
Μάθετε τι παρακινεί τους ανθρώπους σας
Οι τρόποι να δοθεί ο έπαινος περιορίζονται μόνο από τη φαντασία σας
Ευχαριστώ για τα αποτελέσματα που επιτεύχθηκαν με φιλικό τρόπο
Ανακοίνωση για τα ειδικά επιτεύγματα και φιλοφρόνηση από αυτούς, το κάνουμε σε δημόσιους
Ακούστε τους ανθρώπους σας
Ας γνωρίζουν οι άνθρωποι ότι οι απόψεις και οι απόψεις τους έχει σημασία για εσάς! 
</a:t>
            </a:r>
            <a:endParaRPr lang="es-ES" dirty="0">
              <a:solidFill>
                <a:schemeClr val="tx1"/>
              </a:solidFill>
            </a:endParaRPr>
          </a:p>
        </p:txBody>
      </p:sp>
      <p:sp>
        <p:nvSpPr>
          <p:cNvPr id="4" name="3 CuadroTexto"/>
          <p:cNvSpPr txBox="1"/>
          <p:nvPr/>
        </p:nvSpPr>
        <p:spPr>
          <a:xfrm>
            <a:off x="432450" y="206156"/>
            <a:ext cx="3121455" cy="738664"/>
          </a:xfrm>
          <a:prstGeom prst="rect">
            <a:avLst/>
          </a:prstGeom>
          <a:noFill/>
        </p:spPr>
        <p:txBody>
          <a:bodyPr wrap="square" rtlCol="0">
            <a:spAutoFit/>
          </a:bodyPr>
          <a:lstStyle/>
          <a:p>
            <a:r>
              <a:rPr lang="el-GR" dirty="0"/>
              <a:t>Μονάδα 5. </a:t>
            </a:r>
            <a:r>
              <a:rPr lang="el-GR" dirty="0" err="1"/>
              <a:t>ΠΑΡΑΚΙΝΏΝΤΑς</a:t>
            </a:r>
            <a:r>
              <a:rPr lang="el-GR" dirty="0"/>
              <a:t> </a:t>
            </a:r>
            <a:r>
              <a:rPr lang="el-GR" dirty="0" err="1"/>
              <a:t>ΤΟΥς</a:t>
            </a:r>
            <a:r>
              <a:rPr lang="el-GR" dirty="0"/>
              <a:t> </a:t>
            </a:r>
            <a:r>
              <a:rPr lang="el-GR" dirty="0" err="1"/>
              <a:t>ΑΝΘΡΏΠΟΥς</a:t>
            </a:r>
            <a:r>
              <a:rPr lang="el-GR" dirty="0"/>
              <a:t>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088877" y="43000"/>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446550"/>
          </a:xfrm>
          <a:prstGeom prst="rect">
            <a:avLst/>
          </a:prstGeom>
        </p:spPr>
        <p:txBody>
          <a:bodyPr wrap="square">
            <a:spAutoFit/>
          </a:bodyPr>
          <a:lstStyle/>
          <a:p>
            <a:pPr indent="-457200">
              <a:buFont typeface="Arial" panose="020B0604020202020204" pitchFamily="34" charset="0"/>
              <a:buChar char="•"/>
            </a:pPr>
            <a:r>
              <a:rPr lang="el-GR" sz="1100" dirty="0">
                <a:solidFill>
                  <a:schemeClr val="tx1"/>
                </a:solidFill>
              </a:rPr>
              <a:t>Κοινή χρήση πληροφοριών
Παράδοση πληροφοριών
Ενημερώστε για τα αποτελέσματα
Δώστε ανατροφοδότηση-φιλοφρόνηση
Ακούστε συμβουλές και προτάσεις
Συμμετοχή της ομάδας στη λήψη αποφάσεων
Ενσωμάτωση της συνεργασίας της ομάδας και της ανταμοιβής
</a:t>
            </a:r>
            <a:endParaRPr lang="en-GB" sz="1100" b="1" dirty="0">
              <a:solidFill>
                <a:schemeClr val="tx1"/>
              </a:solidFill>
            </a:endParaRPr>
          </a:p>
        </p:txBody>
      </p:sp>
      <p:sp>
        <p:nvSpPr>
          <p:cNvPr id="10" name="Prostokąt 9"/>
          <p:cNvSpPr/>
          <p:nvPr/>
        </p:nvSpPr>
        <p:spPr>
          <a:xfrm>
            <a:off x="660401" y="2795977"/>
            <a:ext cx="2340705" cy="307777"/>
          </a:xfrm>
          <a:prstGeom prst="rect">
            <a:avLst/>
          </a:prstGeom>
        </p:spPr>
        <p:txBody>
          <a:bodyPr wrap="none">
            <a:spAutoFit/>
          </a:bodyPr>
          <a:lstStyle/>
          <a:p>
            <a:r>
              <a:rPr lang="el-GR" b="1" i="1" dirty="0">
                <a:solidFill>
                  <a:srgbClr val="F24F4F"/>
                </a:solidFill>
                <a:latin typeface="Cambria" panose="02040503050406030204" pitchFamily="18" charset="0"/>
              </a:rPr>
              <a:t>Περισσότερες συμβουλές</a:t>
            </a:r>
            <a:r>
              <a:rPr lang="en-GB" b="1" i="1" dirty="0">
                <a:solidFill>
                  <a:srgbClr val="F24F4F"/>
                </a:solidFill>
                <a:latin typeface="Cambria" panose="02040503050406030204" pitchFamily="18" charset="0"/>
              </a:rPr>
              <a:t>?</a:t>
            </a:r>
            <a:endParaRPr lang="en-GB" b="1" i="1" dirty="0"/>
          </a:p>
        </p:txBody>
      </p:sp>
      <p:sp>
        <p:nvSpPr>
          <p:cNvPr id="11" name="Prostokąt 10"/>
          <p:cNvSpPr/>
          <p:nvPr/>
        </p:nvSpPr>
        <p:spPr>
          <a:xfrm>
            <a:off x="3975946" y="2779006"/>
            <a:ext cx="5120475" cy="2277547"/>
          </a:xfrm>
          <a:prstGeom prst="rect">
            <a:avLst/>
          </a:prstGeom>
        </p:spPr>
        <p:txBody>
          <a:bodyPr wrap="square">
            <a:spAutoFit/>
          </a:bodyPr>
          <a:lstStyle/>
          <a:p>
            <a:pPr lvl="0" algn="ctr"/>
            <a:r>
              <a:rPr lang="el-GR" sz="1200" b="1" i="1" dirty="0">
                <a:solidFill>
                  <a:srgbClr val="FF0000"/>
                </a:solidFill>
              </a:rPr>
              <a:t>Ορισμός έξυπνων στόχων</a:t>
            </a:r>
            <a:r>
              <a:rPr lang="en-GB" sz="1200" b="1" i="1" dirty="0">
                <a:solidFill>
                  <a:srgbClr val="FF0000"/>
                </a:solidFill>
              </a:rPr>
              <a:t>!</a:t>
            </a:r>
          </a:p>
          <a:p>
            <a:pPr lvl="0" algn="ctr"/>
            <a:endParaRPr lang="en-GB" sz="1000" b="1" i="1" dirty="0">
              <a:solidFill>
                <a:srgbClr val="FF0000"/>
              </a:solidFill>
            </a:endParaRPr>
          </a:p>
          <a:p>
            <a:pPr lvl="0"/>
            <a:r>
              <a:rPr lang="el-GR" sz="1000" b="1" dirty="0">
                <a:solidFill>
                  <a:schemeClr val="tx1"/>
                </a:solidFill>
              </a:rPr>
              <a:t>Συγκεκριμένος-να είστε συγκεκριμένος τι είναι αυτό που θέλετε να επιτύχετε;
Μετρήσιμα-πρέπει να είστε σε θέση να παρακολουθείτε την πρόοδο και να μετρήσετε το αποτέλεσμα του στόχου σας
Συμφωνημένα-ο στόχος σας πρέπει να συμφωνηθεί με την ομάδα ή τους πελάτες σας (γενικά ενδιαφερόμενα μέρη) 
Ρεαλιστικός-μην θέστε μη ρεαλιστικούς στόχους-αυτό είναι ενθαρρυντικό  
Χρόνος που προσανατολίζεται-διευκρινίστε την προοπτική χρόνου 
Ηθικός-στο χρόνο της εταιρικής κοινωνικής ευθύνης αυτό είναι ένα σημαντικό ζήτημα. Οι εργαζόμενοι, ιδιαίτερα η νεότερη γενιά είναι πολύ ευαίσθητα σε αυτό το θέμα
Ηχογραφημένο-Γράψτε κάτω τους στόχους σας
</a:t>
            </a:r>
            <a:endParaRPr lang="en-GB" sz="1000" dirty="0">
              <a:solidFill>
                <a:schemeClr val="tx1"/>
              </a:solidFill>
            </a:endParaRP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lvl="0"/>
            <a:r>
              <a:rPr lang="el-GR" sz="6000" dirty="0">
                <a:solidFill>
                  <a:srgbClr val="E06666"/>
                </a:solidFill>
                <a:latin typeface="Cambria"/>
                <a:ea typeface="Cambria"/>
                <a:cs typeface="Cambria"/>
                <a:sym typeface="Cambria"/>
              </a:rPr>
              <a:t>Ευχαριστώ!
</a:t>
            </a: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1. Ο </a:t>
            </a:r>
            <a:r>
              <a:rPr lang="el-GR" b="0" dirty="0" err="1">
                <a:solidFill>
                  <a:srgbClr val="F24F4F"/>
                </a:solidFill>
                <a:latin typeface="Cambria" panose="02040503050406030204" pitchFamily="18" charset="0"/>
              </a:rPr>
              <a:t>ΑΠΟΤΕΛΕΣΜΑΤΙΚΌς</a:t>
            </a:r>
            <a:r>
              <a:rPr lang="el-GR" b="0" dirty="0">
                <a:solidFill>
                  <a:srgbClr val="F24F4F"/>
                </a:solidFill>
                <a:latin typeface="Cambria" panose="02040503050406030204" pitchFamily="18" charset="0"/>
              </a:rPr>
              <a:t> </a:t>
            </a:r>
            <a:r>
              <a:rPr lang="el-GR" b="0" dirty="0" err="1">
                <a:solidFill>
                  <a:srgbClr val="F24F4F"/>
                </a:solidFill>
                <a:latin typeface="Cambria" panose="02040503050406030204" pitchFamily="18" charset="0"/>
              </a:rPr>
              <a:t>ΗΓΈΤΗς</a:t>
            </a:r>
            <a:r>
              <a:rPr lang="el-GR" b="0" dirty="0">
                <a:solidFill>
                  <a:srgbClr val="F24F4F"/>
                </a:solidFill>
                <a:latin typeface="Cambria" panose="02040503050406030204" pitchFamily="18" charset="0"/>
              </a:rPr>
              <a:t> ΚΑΙ ΤΑ ΧΑΡΑΚΤΗΡΙΣΤΙΚΆ ΤΟΥ/</a:t>
            </a:r>
            <a:r>
              <a:rPr lang="el-GR" b="0" dirty="0" err="1">
                <a:solidFill>
                  <a:srgbClr val="F24F4F"/>
                </a:solidFill>
                <a:latin typeface="Cambria" panose="02040503050406030204" pitchFamily="18" charset="0"/>
              </a:rPr>
              <a:t>ΤΗς</a:t>
            </a:r>
            <a:r>
              <a:rPr lang="el-GR" b="0" dirty="0">
                <a:solidFill>
                  <a:srgbClr val="F24F4F"/>
                </a:solidFill>
                <a:latin typeface="Cambria" panose="02040503050406030204" pitchFamily="18" charset="0"/>
              </a:rPr>
              <a:t>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78" y="382571"/>
            <a:ext cx="7702283" cy="744827"/>
          </a:xfrm>
        </p:spPr>
        <p:txBody>
          <a:bodyPr/>
          <a:lstStyle/>
          <a:p>
            <a:r>
              <a:rPr lang="el-GR" sz="2800" dirty="0">
                <a:solidFill>
                  <a:srgbClr val="F24F4F"/>
                </a:solidFill>
                <a:latin typeface="Cambria" panose="02040503050406030204" pitchFamily="18" charset="0"/>
              </a:rPr>
              <a:t>Ηγέτης και διευθυντής-είναι το ίδιο;
</a:t>
            </a:r>
            <a:endParaRPr lang="es-ES" sz="2800" dirty="0">
              <a:solidFill>
                <a:srgbClr val="F24F4F"/>
              </a:solidFill>
              <a:latin typeface="Cambria" panose="02040503050406030204" pitchFamily="18" charset="0"/>
            </a:endParaRPr>
          </a:p>
        </p:txBody>
      </p:sp>
      <p:sp>
        <p:nvSpPr>
          <p:cNvPr id="4" name="3 CuadroTexto"/>
          <p:cNvSpPr txBox="1"/>
          <p:nvPr/>
        </p:nvSpPr>
        <p:spPr>
          <a:xfrm>
            <a:off x="493265" y="208786"/>
            <a:ext cx="3786754" cy="523220"/>
          </a:xfrm>
          <a:prstGeom prst="rect">
            <a:avLst/>
          </a:prstGeom>
          <a:noFill/>
        </p:spPr>
        <p:txBody>
          <a:bodyPr wrap="square" rtlCol="0">
            <a:spAutoFit/>
          </a:bodyPr>
          <a:lstStyle/>
          <a:p>
            <a:r>
              <a:rPr lang="el-GR" dirty="0"/>
              <a:t>Μονάδα 1. Ηγεσία και το χαρακτηριστικό της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1712159744"/>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385722"/>
            <a:ext cx="2344717" cy="1384995"/>
          </a:xfrm>
          <a:prstGeom prst="rect">
            <a:avLst/>
          </a:prstGeom>
        </p:spPr>
        <p:txBody>
          <a:bodyPr wrap="square">
            <a:spAutoFit/>
          </a:bodyPr>
          <a:lstStyle/>
          <a:p>
            <a:r>
              <a:rPr lang="el-GR" sz="1200" b="1" dirty="0"/>
              <a:t>Ηγεσία είναι για τη χαρτογράφηση έξω όπου πρέπει να πάτε στο "</a:t>
            </a:r>
            <a:r>
              <a:rPr lang="el-GR" sz="1200" b="1" dirty="0" err="1"/>
              <a:t>Win</a:t>
            </a:r>
            <a:r>
              <a:rPr lang="el-GR" sz="1200" b="1" dirty="0"/>
              <a:t>" ως ομάδα ή μια οργάνωση? και είναι δυναμική, συναρπαστική, και εμπνέει.
</a:t>
            </a:r>
            <a:endParaRPr lang="en-GB" sz="1200" dirty="0"/>
          </a:p>
        </p:txBody>
      </p:sp>
      <p:sp>
        <p:nvSpPr>
          <p:cNvPr id="3" name="2 Marcador de texto"/>
          <p:cNvSpPr>
            <a:spLocks noGrp="1"/>
          </p:cNvSpPr>
          <p:nvPr>
            <p:ph type="body" idx="1"/>
          </p:nvPr>
        </p:nvSpPr>
        <p:spPr>
          <a:xfrm>
            <a:off x="6531563" y="3217333"/>
            <a:ext cx="2448338" cy="1667366"/>
          </a:xfrm>
        </p:spPr>
        <p:txBody>
          <a:bodyPr/>
          <a:lstStyle/>
          <a:p>
            <a:pPr marL="139700" indent="0" algn="l">
              <a:buNone/>
            </a:pPr>
            <a:r>
              <a:rPr lang="el-GR" sz="1200" b="1" dirty="0">
                <a:solidFill>
                  <a:schemeClr val="tx1"/>
                </a:solidFill>
              </a:rPr>
              <a:t>Η ομάδα διαχείρισης αναφέρεται σε τεχνικές, διαδικασίες και εργαλεία για την οργάνωση και τον συντονισμό μιας ομάδας ατόμων που εργάζονται για έναν κοινό στόχο.
</a:t>
            </a:r>
            <a:endParaRPr lang="pl-PL" sz="1200" dirty="0">
              <a:solidFill>
                <a:schemeClr val="tx1"/>
              </a:solidFill>
            </a:endParaRP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94729"/>
          </a:xfrm>
        </p:spPr>
        <p:txBody>
          <a:bodyPr/>
          <a:lstStyle/>
          <a:p>
            <a:r>
              <a:rPr lang="el-GR" sz="3200" dirty="0">
                <a:solidFill>
                  <a:srgbClr val="F24F4F"/>
                </a:solidFill>
                <a:latin typeface="Cambria" panose="02040503050406030204" pitchFamily="18" charset="0"/>
              </a:rPr>
              <a:t>Τι είναι η συναισθηματική νοημοσύνη</a:t>
            </a:r>
            <a:r>
              <a:rPr lang="en-GB" sz="32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661050" y="325683"/>
            <a:ext cx="4112118" cy="738664"/>
          </a:xfrm>
          <a:prstGeom prst="rect">
            <a:avLst/>
          </a:prstGeom>
          <a:noFill/>
        </p:spPr>
        <p:txBody>
          <a:bodyPr wrap="square" rtlCol="0">
            <a:spAutoFit/>
          </a:bodyPr>
          <a:lstStyle/>
          <a:p>
            <a:r>
              <a:rPr lang="el-GR" dirty="0"/>
              <a:t>Μονάδα 1. Αποτελεσματικός ηγέτης και το χαρακτηριστικό του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2543281361"/>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a16="http://schemas.microsoft.com/office/drawing/2014/main" val="20000"/>
                    </a:ext>
                  </a:extLst>
                </a:gridCol>
                <a:gridCol w="4236389">
                  <a:extLst>
                    <a:ext uri="{9D8B030D-6E8A-4147-A177-3AD203B41FA5}">
                      <a16:colId xmlns:a16="http://schemas.microsoft.com/office/drawing/2014/main" val="20001"/>
                    </a:ext>
                  </a:extLst>
                </a:gridCol>
              </a:tblGrid>
              <a:tr h="1502298">
                <a:tc>
                  <a:txBody>
                    <a:bodyPr/>
                    <a:lstStyle/>
                    <a:p>
                      <a:r>
                        <a:rPr lang="el-GR" sz="1200" b="1" noProof="0" dirty="0">
                          <a:solidFill>
                            <a:schemeClr val="tx1"/>
                          </a:solidFill>
                        </a:rPr>
                        <a:t>Προσωπική ικανότητα 
Επικεντρώνεται στην ατομικότητά σας 
</a:t>
                      </a:r>
                      <a:endParaRPr lang="en-GB" sz="1200" noProof="0" dirty="0">
                        <a:solidFill>
                          <a:schemeClr val="tx1"/>
                        </a:solidFill>
                      </a:endParaRPr>
                    </a:p>
                  </a:txBody>
                  <a:tcPr marL="68580" marR="68580" marT="34290" marB="34290">
                    <a:solidFill>
                      <a:schemeClr val="accent1">
                        <a:lumMod val="20000"/>
                        <a:lumOff val="80000"/>
                      </a:schemeClr>
                    </a:solidFill>
                  </a:tcPr>
                </a:tc>
                <a:tc>
                  <a:txBody>
                    <a:bodyPr/>
                    <a:lstStyle/>
                    <a:p>
                      <a:r>
                        <a:rPr lang="el-GR" sz="1200" noProof="0" dirty="0" err="1">
                          <a:solidFill>
                            <a:schemeClr val="tx1"/>
                          </a:solidFill>
                        </a:rPr>
                        <a:t>Αυτο</a:t>
                      </a:r>
                      <a:r>
                        <a:rPr lang="el-GR" sz="1200" noProof="0" dirty="0">
                          <a:solidFill>
                            <a:schemeClr val="tx1"/>
                          </a:solidFill>
                        </a:rPr>
                        <a:t>-συνειδητοποίηση 
Η ικανότητά σας να γνωρίζουν και να ελέγχουν τα συναισθήματα και τη συμπεριφορά σας
</a:t>
                      </a:r>
                      <a:r>
                        <a:rPr lang="el-GR" sz="1200" noProof="0" dirty="0" err="1">
                          <a:solidFill>
                            <a:schemeClr val="tx1"/>
                          </a:solidFill>
                        </a:rPr>
                        <a:t>Αυτο</a:t>
                      </a:r>
                      <a:r>
                        <a:rPr lang="el-GR" sz="1200" noProof="0" dirty="0">
                          <a:solidFill>
                            <a:schemeClr val="tx1"/>
                          </a:solidFill>
                        </a:rPr>
                        <a:t>-διαχείριση
Ικανότητα να κατευθύνει τα συναισθήματα και τις συμπεριφορές σας θετικά, να μείνετε ευέλικτοι 
</a:t>
                      </a:r>
                      <a:endParaRPr lang="en-GB" sz="1200" b="0" noProof="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1502298">
                <a:tc>
                  <a:txBody>
                    <a:bodyPr/>
                    <a:lstStyle/>
                    <a:p>
                      <a:r>
                        <a:rPr lang="el-GR" sz="1200" b="1" noProof="0" dirty="0"/>
                        <a:t>Κοινωνική επάρκεια 
Η </a:t>
                      </a:r>
                      <a:r>
                        <a:rPr lang="el-GR" sz="1200" b="0" noProof="0" dirty="0"/>
                        <a:t>ικανότητά σας να κατανοήσουν τις διαθέσεις των άλλων ανθρώπων, τις συμπεριφορές και τα κίνητρα για να βελτιώσουν τις σχέσεις σας
</a:t>
                      </a:r>
                      <a:endParaRPr lang="en-GB" sz="1200" b="0" noProof="0" dirty="0"/>
                    </a:p>
                  </a:txBody>
                  <a:tcPr marL="68580" marR="68580" marT="34290" marB="34290"/>
                </a:tc>
                <a:tc>
                  <a:txBody>
                    <a:bodyPr/>
                    <a:lstStyle/>
                    <a:p>
                      <a:r>
                        <a:rPr lang="el-GR" sz="1200" b="1" noProof="0" dirty="0"/>
                        <a:t>Κοινωνική ευαισθητοποίηση/</a:t>
                      </a:r>
                      <a:r>
                        <a:rPr lang="el-GR" sz="1200" b="1" noProof="0" dirty="0" err="1"/>
                        <a:t>ενσυναίσθηση</a:t>
                      </a:r>
                      <a:r>
                        <a:rPr lang="el-GR" sz="1200" b="1" noProof="0" dirty="0"/>
                        <a:t>
</a:t>
                      </a:r>
                      <a:r>
                        <a:rPr lang="el-GR" sz="1200" b="0" noProof="0" dirty="0"/>
                        <a:t>Η ικανότητά σας να κατανοήσουν τα συναισθήματα και τα κίνητρα των άλλων ανθρώπων</a:t>
                      </a:r>
                      <a:r>
                        <a:rPr lang="el-GR" sz="1200" b="1" noProof="0" dirty="0"/>
                        <a:t>
Διαχείριση σχέσεων 
</a:t>
                      </a:r>
                      <a:r>
                        <a:rPr lang="el-GR" sz="1200" b="0" noProof="0" dirty="0"/>
                        <a:t>Η ικανότητά σας να χρησιμοποιείτε την επίγνωση για να διαχειριστείτε τις αλληλεπιδράσεις με επιτυχία
</a:t>
                      </a:r>
                      <a:endParaRPr lang="en-GB" sz="1200" b="0" noProof="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2. ΣΤΥΛ </a:t>
            </a:r>
            <a:r>
              <a:rPr lang="el-GR" b="0" dirty="0" err="1">
                <a:solidFill>
                  <a:srgbClr val="F24F4F"/>
                </a:solidFill>
                <a:latin typeface="Cambria" panose="02040503050406030204" pitchFamily="18" charset="0"/>
              </a:rPr>
              <a:t>ΗΓΕΣΊΑς</a:t>
            </a:r>
            <a:r>
              <a:rPr lang="el-GR" b="0" dirty="0">
                <a:solidFill>
                  <a:srgbClr val="F24F4F"/>
                </a:solidFill>
                <a:latin typeface="Cambria" panose="02040503050406030204" pitchFamily="18" charset="0"/>
              </a:rPr>
              <a:t>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598347"/>
            <a:ext cx="8626109" cy="573904"/>
          </a:xfrm>
        </p:spPr>
        <p:txBody>
          <a:bodyPr/>
          <a:lstStyle/>
          <a:p>
            <a:r>
              <a:rPr lang="en-GB" sz="3200">
                <a:solidFill>
                  <a:srgbClr val="F24F4F"/>
                </a:solidFill>
                <a:latin typeface="Cambria" panose="02040503050406030204" pitchFamily="18" charset="0"/>
              </a:rPr>
              <a:t>The main approaches toward leadership </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212338"/>
            <a:ext cx="8666536" cy="3249042"/>
          </a:xfrm>
        </p:spPr>
        <p:txBody>
          <a:bodyPr/>
          <a:lstStyle/>
          <a:p>
            <a:pPr algn="l"/>
            <a:r>
              <a:rPr lang="el-GR" b="1" dirty="0">
                <a:solidFill>
                  <a:schemeClr val="tx1"/>
                </a:solidFill>
              </a:rPr>
              <a:t>Χαρακτηριστικά προσέγγιση  </a:t>
            </a:r>
          </a:p>
          <a:p>
            <a:pPr marL="139700" indent="0" algn="l">
              <a:buNone/>
            </a:pPr>
            <a:r>
              <a:rPr lang="el-GR" dirty="0">
                <a:solidFill>
                  <a:schemeClr val="tx1"/>
                </a:solidFill>
              </a:rPr>
              <a:t>Οι ηγέτες γεννιούνται, δεν γίνονται? η ηγεσία αποτελείται από ορισμένα κληρονομικά χαρακτηριστικά ή ιδιότητες της προσωπικότητας.  
Περιορισμοί: δεν υπάρχει καμία εγγύηση ότι ένα πρόσωπο που χαρακτηρίζει με τέτοια χαρακτηριστικά θα γίνει ένας αποτελεσματικός ηγέτης.</a:t>
            </a:r>
            <a:r>
              <a:rPr lang="el-GR" b="1" dirty="0">
                <a:solidFill>
                  <a:schemeClr val="tx1"/>
                </a:solidFill>
              </a:rPr>
              <a:t>
Προσέγγιση συμπεριφοράς 
	</a:t>
            </a:r>
            <a:r>
              <a:rPr lang="el-GR" dirty="0">
                <a:solidFill>
                  <a:schemeClr val="tx1"/>
                </a:solidFill>
              </a:rPr>
              <a:t>Η ηγεσία μπορεί να διδαχθεί και να αναπτυχθεί. Επικεντρώνεται στην λογοδοσίας, τις ευθύνες και τις λειτουργίες του ηγέτη και της φύσης του ομίλου. Οι ηγέτες συνήθως ανησυχούν είτε για το έργο ή για το λαό.
	Συμπεριφοριστική προσέγγιση επικεντρώνεται στη συμπεριφορά των ανθρώπων σε ηγετικές θέσεις, τη σημασία της ηγεσίας στυλ και πώς επηρεάζει την απόδοση της ομάδας</a:t>
            </a:r>
            <a:r>
              <a:rPr lang="en-GB" dirty="0">
                <a:solidFill>
                  <a:schemeClr val="tx1"/>
                </a:solidFill>
              </a:rPr>
              <a:t>.</a:t>
            </a:r>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a:t>Unit 2. Leadership Styles</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92317"/>
            <a:ext cx="8626109" cy="577450"/>
          </a:xfrm>
        </p:spPr>
        <p:txBody>
          <a:bodyPr/>
          <a:lstStyle/>
          <a:p>
            <a:r>
              <a:rPr lang="el-GR" sz="3200" dirty="0">
                <a:solidFill>
                  <a:srgbClr val="F24F4F"/>
                </a:solidFill>
                <a:latin typeface="Cambria" panose="02040503050406030204" pitchFamily="18" charset="0"/>
              </a:rPr>
              <a:t>Κλασικά στυλ ηγεσίας από </a:t>
            </a:r>
            <a:r>
              <a:rPr lang="en-GB" sz="3200" dirty="0">
                <a:solidFill>
                  <a:srgbClr val="F24F4F"/>
                </a:solidFill>
                <a:latin typeface="Cambria" panose="02040503050406030204" pitchFamily="18" charset="0"/>
              </a:rPr>
              <a:t>Kurt Lewin</a:t>
            </a:r>
          </a:p>
        </p:txBody>
      </p:sp>
      <p:sp>
        <p:nvSpPr>
          <p:cNvPr id="3" name="2 Marcador de texto"/>
          <p:cNvSpPr>
            <a:spLocks noGrp="1"/>
          </p:cNvSpPr>
          <p:nvPr>
            <p:ph type="body" idx="1"/>
          </p:nvPr>
        </p:nvSpPr>
        <p:spPr>
          <a:xfrm>
            <a:off x="295964" y="1193699"/>
            <a:ext cx="8545254" cy="3280647"/>
          </a:xfrm>
        </p:spPr>
        <p:txBody>
          <a:bodyPr/>
          <a:lstStyle/>
          <a:p>
            <a:pPr algn="l"/>
            <a:r>
              <a:rPr lang="el-GR" b="1" dirty="0">
                <a:solidFill>
                  <a:schemeClr val="tx1"/>
                </a:solidFill>
              </a:rPr>
              <a:t>Αυταρχικό-αυταρχικό στυλ </a:t>
            </a:r>
          </a:p>
          <a:p>
            <a:pPr marL="139700" indent="0" algn="l">
              <a:buNone/>
            </a:pPr>
            <a:r>
              <a:rPr lang="el-GR" b="1" dirty="0">
                <a:solidFill>
                  <a:schemeClr val="tx1"/>
                </a:solidFill>
              </a:rPr>
              <a:t>Οι ηγέτες διευκρινίζουν τους στόχους, τις προθεσμίες και τις μεθόδους παίρνοντας τις αποφάσεις από μόνες τους με τις μικρές διαβουλεύσεις με άλλες.</a:t>
            </a:r>
          </a:p>
          <a:p>
            <a:pPr algn="l"/>
            <a:r>
              <a:rPr lang="el-GR" b="1" dirty="0">
                <a:solidFill>
                  <a:schemeClr val="tx1"/>
                </a:solidFill>
              </a:rPr>
              <a:t>Συμμετοχική-δημοκρατικό στυλ </a:t>
            </a:r>
          </a:p>
          <a:p>
            <a:pPr algn="l"/>
            <a:r>
              <a:rPr lang="el-GR" b="1" dirty="0">
                <a:solidFill>
                  <a:schemeClr val="tx1"/>
                </a:solidFill>
              </a:rPr>
              <a:t>Ο ηγέτης εκφράζει τις προτεραιότητές του και τις αξίες του στον καθορισμό στόχων και αποφάσεων, αλλά συμμετέχει και στο έργο του ομίλου και αποδέχεται συμβουλές και προτάσεις από συναδέλφους. Ωστόσο, ο ηγέτης παίρνει την τελική απόφαση.
Ύφος υποβιβασμού</a:t>
            </a:r>
          </a:p>
          <a:p>
            <a:pPr marL="139700" indent="0" algn="l">
              <a:buNone/>
            </a:pPr>
            <a:r>
              <a:rPr lang="el-GR" b="1" dirty="0">
                <a:solidFill>
                  <a:schemeClr val="tx1"/>
                </a:solidFill>
              </a:rPr>
              <a:t>Ο ηγέτης δίνει την ευθύνη για τα αποτελέσματα στην ομάδα. Αυτός ή αυτή τους επιτρέπει να θέσει τους στόχους, να αποφασίσει σχετικά με τις μεθόδους εργασίας, να καθορίσει τους ρόλους των ατόμων και να θέσει το δικό τους ρυθμό της εργασίας.
</a:t>
            </a:r>
            <a:endParaRPr lang="es-ES" dirty="0"/>
          </a:p>
        </p:txBody>
      </p:sp>
      <p:sp>
        <p:nvSpPr>
          <p:cNvPr id="4" name="3 CuadroTexto"/>
          <p:cNvSpPr txBox="1"/>
          <p:nvPr/>
        </p:nvSpPr>
        <p:spPr>
          <a:xfrm>
            <a:off x="608095" y="284540"/>
            <a:ext cx="3953434" cy="523220"/>
          </a:xfrm>
          <a:prstGeom prst="rect">
            <a:avLst/>
          </a:prstGeom>
          <a:noFill/>
        </p:spPr>
        <p:txBody>
          <a:bodyPr wrap="square" rtlCol="0">
            <a:spAutoFit/>
          </a:bodyPr>
          <a:lstStyle/>
          <a:p>
            <a:r>
              <a:rPr lang="el-GR" dirty="0"/>
              <a:t>Μονάδα 2. Στυλ ηγεσίας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r>
              <a:rPr lang="el-GR" sz="3200" dirty="0">
                <a:solidFill>
                  <a:srgbClr val="F24F4F"/>
                </a:solidFill>
                <a:latin typeface="Cambria" panose="02040503050406030204" pitchFamily="18" charset="0"/>
              </a:rPr>
              <a:t>Η περιστασιακή προσέγγιση</a:t>
            </a:r>
            <a:r>
              <a:rPr lang="en-GB" sz="32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el-GR" i="1" dirty="0">
                <a:solidFill>
                  <a:srgbClr val="FF0000"/>
                </a:solidFill>
              </a:rPr>
              <a:t>Οι αποτελεσματικοί ηγέτες επιλέγουν τις μεμονωμένες πτυχές από τις διάφορες μορφές ηγεσίας για να ταιριάξουν καλύτερα τις ανάγκες τους.
</a:t>
            </a:r>
            <a:endParaRPr lang="en-GB" dirty="0"/>
          </a:p>
          <a:p>
            <a:pPr algn="l"/>
            <a:r>
              <a:rPr lang="el-GR" dirty="0">
                <a:solidFill>
                  <a:schemeClr val="tx1"/>
                </a:solidFill>
              </a:rPr>
              <a:t>Δεν υπάρχει ενιαίο «καλύτερο» ύφος της ηγεσίας. Οι πιο επιτυχημένοι ηγέτες είναι εκείνοι που προσαρμόζουν το ύφος ηγεσίας τους στην ετοιμότητα απόδοσης (ικανότητα και προθυμία) του ατόμου ή της ομάδας που προσπαθούν να οδηγήσουν ή να επηρεάσουν. Η αποτελεσματική ηγεσία ποικίλλει, όχι μόνο με το πρόσωπο ή την ομάδα που επηρεάζεται, αλλά εξαρτάται επίσης από την εργασία, την εργασία ή τη λειτουργία που πρέπει να ολοκληρωθεί.
</a:t>
            </a:r>
            <a:endParaRPr lang="en-GB" dirty="0">
              <a:solidFill>
                <a:schemeClr val="tx1"/>
              </a:solidFill>
            </a:endParaRPr>
          </a:p>
        </p:txBody>
      </p:sp>
      <p:sp>
        <p:nvSpPr>
          <p:cNvPr id="4" name="3 CuadroTexto"/>
          <p:cNvSpPr txBox="1"/>
          <p:nvPr/>
        </p:nvSpPr>
        <p:spPr>
          <a:xfrm>
            <a:off x="608095" y="284540"/>
            <a:ext cx="3953434" cy="523220"/>
          </a:xfrm>
          <a:prstGeom prst="rect">
            <a:avLst/>
          </a:prstGeom>
          <a:noFill/>
        </p:spPr>
        <p:txBody>
          <a:bodyPr wrap="square" rtlCol="0">
            <a:spAutoFit/>
          </a:bodyPr>
          <a:lstStyle/>
          <a:p>
            <a:r>
              <a:rPr lang="el-GR" dirty="0"/>
              <a:t>Μονάδα 2. Στυλ ηγεσίας
</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01505"/>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3915840428"/>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747953"/>
            <a:ext cx="1463039" cy="646331"/>
          </a:xfrm>
          <a:prstGeom prst="rect">
            <a:avLst/>
          </a:prstGeom>
          <a:noFill/>
        </p:spPr>
        <p:txBody>
          <a:bodyPr wrap="square" rtlCol="0">
            <a:spAutoFit/>
          </a:bodyPr>
          <a:lstStyle/>
          <a:p>
            <a:pPr algn="ctr"/>
            <a:r>
              <a:rPr lang="en-GB" sz="1800" b="1" dirty="0">
                <a:solidFill>
                  <a:srgbClr val="FF0000"/>
                </a:solidFill>
              </a:rPr>
              <a:t>Leadership style</a:t>
            </a: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2794</Words>
  <Application>Microsoft Office PowerPoint</Application>
  <PresentationFormat>On-screen Show (16:9)</PresentationFormat>
  <Paragraphs>180</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Wingdings</vt:lpstr>
      <vt:lpstr>Century Gothic</vt:lpstr>
      <vt:lpstr>Garamond</vt:lpstr>
      <vt:lpstr>EB Garamond</vt:lpstr>
      <vt:lpstr>Arial</vt:lpstr>
      <vt:lpstr>Cambria</vt:lpstr>
      <vt:lpstr>EB Garamond Medium</vt:lpstr>
      <vt:lpstr>Simple Light</vt:lpstr>
      <vt:lpstr> ARTCademy “Arts and Crafts Academy”</vt:lpstr>
      <vt:lpstr>Ενότητα 1.  ΔΙΑΧΕΊΡΙΣΗ ΟΜΆΔΑς ΚΑΙ ΗΓΕΣΊΑ
</vt:lpstr>
      <vt:lpstr>ΜΟΝΆΔΑ 1. Ο ΑΠΟΤΕΛΕΣΜΑΤΙΚΌς ΗΓΈΤΗς ΚΑΙ ΤΑ ΧΑΡΑΚΤΗΡΙΣΤΙΚΆ ΤΟΥ/ΤΗς 
</vt:lpstr>
      <vt:lpstr>Ηγέτης και διευθυντής-είναι το ίδιο;
</vt:lpstr>
      <vt:lpstr>Τι είναι η συναισθηματική νοημοσύνη?  </vt:lpstr>
      <vt:lpstr>ΜΟΝΆΔΑ 2. ΣΤΥΛ ΗΓΕΣΊΑς
</vt:lpstr>
      <vt:lpstr>The main approaches toward leadership </vt:lpstr>
      <vt:lpstr>Κλασικά στυλ ηγεσίας από Kurt Lewin</vt:lpstr>
      <vt:lpstr>Η περιστασιακή προσέγγιση </vt:lpstr>
      <vt:lpstr>Ηγέτες μετασχηματισμού
</vt:lpstr>
      <vt:lpstr>ΜΟΝΆΔΑ 3. ΑΠΟΤΕΛΕΣΜΑΤΙΚΉ ΕΠΙΚΟΙΝΩΝΊΑ ΣΕ ΗΓΕΤΙΚΟΎς ΑΝΘΡΏΠΟΥς
</vt:lpstr>
      <vt:lpstr>      Η διαδικασία της αποτελεσματικής επικοινωνίας 
</vt:lpstr>
      <vt:lpstr> Έντυπα επικοινωνίας</vt:lpstr>
      <vt:lpstr>Αποτελεσματική Ανατροφοδότηση </vt:lpstr>
      <vt:lpstr>ΜΟΝΆΔΑ 4. ΟΙΚΟΔΌΜΗΣΗ ΚΑΙ ΑΝΆΠΤΥΞΗ ΟΜΆΔΩΝ 
</vt:lpstr>
      <vt:lpstr>
Αποτελεσματικά χαρακτηριστικά ομάδας</vt:lpstr>
      <vt:lpstr>Μοντέλο ανάπτυξης ομάδας</vt:lpstr>
      <vt:lpstr>Ρόλοι ομάδας 
</vt:lpstr>
      <vt:lpstr>ΜΟΝΆΔΑ 5. ΠΑΡΑΚΙΝΏΝΤΑς ΤΟΥς ΑΝΘΡΏΠΟΥς
</vt:lpstr>
      <vt:lpstr>Τι είναι το κίνητρο?  </vt:lpstr>
      <vt:lpstr>Cognitive evaluation theory  </vt:lpstr>
      <vt:lpstr>Maslow ιεράρχηση των αναγκών</vt:lpstr>
      <vt:lpstr>Πως να παρακινείτε τους ανθρώπους </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Demetra Panaretou</cp:lastModifiedBy>
  <cp:revision>97</cp:revision>
  <dcterms:modified xsi:type="dcterms:W3CDTF">2020-02-20T11:01:02Z</dcterms:modified>
</cp:coreProperties>
</file>